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1"/>
  </p:notesMasterIdLst>
  <p:sldIdLst>
    <p:sldId id="256" r:id="rId2"/>
    <p:sldId id="298" r:id="rId3"/>
    <p:sldId id="259" r:id="rId4"/>
    <p:sldId id="266" r:id="rId5"/>
    <p:sldId id="269" r:id="rId6"/>
    <p:sldId id="300" r:id="rId7"/>
    <p:sldId id="260" r:id="rId8"/>
    <p:sldId id="297" r:id="rId9"/>
    <p:sldId id="299" r:id="rId10"/>
    <p:sldId id="280" r:id="rId11"/>
    <p:sldId id="306" r:id="rId12"/>
    <p:sldId id="304" r:id="rId13"/>
    <p:sldId id="296" r:id="rId14"/>
    <p:sldId id="303" r:id="rId15"/>
    <p:sldId id="302" r:id="rId16"/>
    <p:sldId id="305" r:id="rId17"/>
    <p:sldId id="285" r:id="rId18"/>
    <p:sldId id="291" r:id="rId19"/>
    <p:sldId id="292" r:id="rId20"/>
  </p:sldIdLst>
  <p:sldSz cx="9144000" cy="5143500" type="screen16x9"/>
  <p:notesSz cx="6858000" cy="9144000"/>
  <p:embeddedFontLst>
    <p:embeddedFont>
      <p:font typeface="Helvetica Neue" panose="020B0604020202020204" charset="0"/>
      <p:regular r:id="rId22"/>
      <p:bold r:id="rId23"/>
      <p:italic r:id="rId24"/>
      <p:boldItalic r:id="rId25"/>
    </p:embeddedFont>
    <p:embeddedFont>
      <p:font typeface="Muli" panose="020B0604020202020204" charset="0"/>
      <p:regular r:id="rId26"/>
      <p:bold r:id="rId27"/>
      <p:italic r:id="rId28"/>
      <p:boldItalic r:id="rId29"/>
    </p:embeddedFont>
    <p:embeddedFont>
      <p:font typeface="Nixie One" panose="020B060402020202020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FAAA78-3FAB-486E-AF00-E5DA55F63067}">
  <a:tblStyle styleId="{49FAAA78-3FAB-486E-AF00-E5DA55F6306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21" autoAdjust="0"/>
    <p:restoredTop sz="94660"/>
  </p:normalViewPr>
  <p:slideViewPr>
    <p:cSldViewPr snapToGrid="0">
      <p:cViewPr varScale="1">
        <p:scale>
          <a:sx n="89" d="100"/>
          <a:sy n="89" d="100"/>
        </p:scale>
        <p:origin x="636" y="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804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7332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40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20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251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1045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t>[Moderator Part]</a:t>
            </a:r>
          </a:p>
          <a:p>
            <a:endParaRPr lang="en-US" i="1" dirty="0"/>
          </a:p>
          <a:p>
            <a:r>
              <a:rPr lang="en-US" i="0" dirty="0"/>
              <a:t>This</a:t>
            </a:r>
            <a:r>
              <a:rPr lang="en-CA" sz="1200" kern="1200" dirty="0">
                <a:solidFill>
                  <a:schemeClr val="tx1"/>
                </a:solidFill>
                <a:effectLst/>
                <a:latin typeface="+mn-lt"/>
                <a:ea typeface="+mn-ea"/>
                <a:cs typeface="+mn-cs"/>
              </a:rPr>
              <a:t> PASS Marathon </a:t>
            </a:r>
            <a:r>
              <a:rPr lang="en-US" i="0" dirty="0"/>
              <a:t>session is presented by </a:t>
            </a:r>
            <a:r>
              <a:rPr lang="en-US" b="1" i="0" dirty="0"/>
              <a:t>Geovanny Hernandez</a:t>
            </a:r>
            <a:r>
              <a:rPr lang="en-CA" sz="1200" kern="1200" dirty="0">
                <a:solidFill>
                  <a:schemeClr val="tx1"/>
                </a:solidFill>
                <a:effectLst/>
                <a:latin typeface="+mn-lt"/>
                <a:ea typeface="+mn-ea"/>
                <a:cs typeface="+mn-cs"/>
              </a:rPr>
              <a:t>. </a:t>
            </a:r>
            <a:r>
              <a:rPr lang="en-US" b="0" i="0" dirty="0"/>
              <a:t>Geovanny </a:t>
            </a:r>
            <a:r>
              <a:rPr lang="en-US" dirty="0"/>
              <a:t>is a passionate about databases and teaching. He is a Database Engineer and Microsoft Certified Trainer and has more than 12 years experience in the software development. He has been working in different industries such as online games, publishing and banks, involved in migration projects, upgrades and performance tuning on MS SQL Server solutions. Geovanny is also very involved with the SQL Server community specially with the PASS Malaga Local Group in Spain and other virtual events for students and professionals in Universities from Nicaragua (Central America).</a:t>
            </a:r>
            <a:br>
              <a:rPr lang="en-US" b="1" i="0" dirty="0"/>
            </a:br>
            <a:endParaRPr lang="en-US" b="0" i="1" dirty="0"/>
          </a:p>
          <a:p>
            <a:endParaRPr lang="en-US" b="0" i="0" dirty="0"/>
          </a:p>
          <a:p>
            <a:r>
              <a:rPr lang="en-CA" sz="1200" i="1" kern="1200" dirty="0">
                <a:solidFill>
                  <a:schemeClr val="tx1"/>
                </a:solidFill>
                <a:effectLst/>
                <a:latin typeface="+mn-lt"/>
                <a:ea typeface="+mn-ea"/>
                <a:cs typeface="+mn-cs"/>
              </a:rPr>
              <a:t>[move to next slide]</a:t>
            </a:r>
            <a:r>
              <a:rPr lang="en-CA" dirty="0">
                <a:effectLst/>
              </a:rPr>
              <a:t> </a:t>
            </a:r>
            <a:endParaRPr lang="en-US" dirty="0"/>
          </a:p>
          <a:p>
            <a:endParaRPr lang="en-CA" dirty="0"/>
          </a:p>
        </p:txBody>
      </p:sp>
      <p:sp>
        <p:nvSpPr>
          <p:cNvPr id="4" name="Slide Number Placeholder 3"/>
          <p:cNvSpPr>
            <a:spLocks noGrp="1"/>
          </p:cNvSpPr>
          <p:nvPr>
            <p:ph type="sldNum" sz="quarter" idx="10"/>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2629953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891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205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0884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8"/>
        <p:cNvGrpSpPr/>
        <p:nvPr/>
      </p:nvGrpSpPr>
      <p:grpSpPr>
        <a:xfrm>
          <a:off x="0" y="0"/>
          <a:ext cx="0" cy="0"/>
          <a:chOff x="0" y="0"/>
          <a:chExt cx="0" cy="0"/>
        </a:xfrm>
      </p:grpSpPr>
      <p:sp>
        <p:nvSpPr>
          <p:cNvPr id="49" name="Google Shape;49;p3"/>
          <p:cNvSpPr/>
          <p:nvPr/>
        </p:nvSpPr>
        <p:spPr>
          <a:xfrm rot="10800000" flipH="1">
            <a:off x="-94969" y="303826"/>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66674" y="313542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flipH="1">
            <a:off x="828675" y="351655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flipH="1">
            <a:off x="793851" y="4692801"/>
            <a:ext cx="517500" cy="4479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p:nvPr/>
        </p:nvSpPr>
        <p:spPr>
          <a:xfrm>
            <a:off x="393600" y="334662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3"/>
          <p:cNvSpPr/>
          <p:nvPr/>
        </p:nvSpPr>
        <p:spPr>
          <a:xfrm rot="10800000" flipH="1">
            <a:off x="733424" y="393602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0800000" flipH="1">
            <a:off x="738525" y="10085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0800000" flipH="1">
            <a:off x="-291325" y="4148475"/>
            <a:ext cx="1182300" cy="10236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0800000" flipH="1">
            <a:off x="420725" y="-652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19338" y="416705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a:off x="47199" y="4430470"/>
            <a:ext cx="505231" cy="45956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88"/>
        <p:cNvGrpSpPr/>
        <p:nvPr/>
      </p:nvGrpSpPr>
      <p:grpSpPr>
        <a:xfrm>
          <a:off x="0" y="0"/>
          <a:ext cx="0" cy="0"/>
          <a:chOff x="0" y="0"/>
          <a:chExt cx="0" cy="0"/>
        </a:xfrm>
      </p:grpSpPr>
      <p:sp>
        <p:nvSpPr>
          <p:cNvPr id="89" name="Google Shape;89;p4"/>
          <p:cNvSpPr/>
          <p:nvPr/>
        </p:nvSpPr>
        <p:spPr>
          <a:xfrm rot="10800000" flipH="1">
            <a:off x="-94969" y="619169"/>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 name="Google Shape;90;p4"/>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wrap="square" lIns="91425" tIns="91425" rIns="91425" bIns="91425" anchor="ctr" anchorCtr="0"/>
          <a:lstStyle>
            <a:lvl1pPr marL="457200" lvl="0" indent="-381000" rtl="0">
              <a:spcBef>
                <a:spcPts val="600"/>
              </a:spcBef>
              <a:spcAft>
                <a:spcPts val="0"/>
              </a:spcAft>
              <a:buSzPts val="2400"/>
              <a:buFont typeface="Nixie One"/>
              <a:buChar char="◇"/>
              <a:defRPr sz="2400">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endParaRPr/>
          </a:p>
        </p:txBody>
      </p:sp>
      <p:sp>
        <p:nvSpPr>
          <p:cNvPr id="92" name="Google Shape;92;p4"/>
          <p:cNvSpPr/>
          <p:nvPr/>
        </p:nvSpPr>
        <p:spPr>
          <a:xfrm rot="10800000" flipH="1">
            <a:off x="-123826" y="28115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flipH="1">
            <a:off x="638175" y="31927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flipH="1">
            <a:off x="752474" y="120180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10800000" flipH="1">
            <a:off x="657225" y="438017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4"/>
          <p:cNvGrpSpPr/>
          <p:nvPr/>
        </p:nvGrpSpPr>
        <p:grpSpPr>
          <a:xfrm>
            <a:off x="986834" y="1394518"/>
            <a:ext cx="351204" cy="324661"/>
            <a:chOff x="5975075" y="2327500"/>
            <a:chExt cx="420100" cy="388350"/>
          </a:xfrm>
        </p:grpSpPr>
        <p:sp>
          <p:nvSpPr>
            <p:cNvPr id="97" name="Google Shape;97;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4"/>
          <p:cNvSpPr/>
          <p:nvPr/>
        </p:nvSpPr>
        <p:spPr>
          <a:xfrm>
            <a:off x="203100" y="30227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4"/>
          <p:cNvGrpSpPr/>
          <p:nvPr/>
        </p:nvGrpSpPr>
        <p:grpSpPr>
          <a:xfrm>
            <a:off x="295728" y="877706"/>
            <a:ext cx="247469" cy="392302"/>
            <a:chOff x="6718575" y="2318625"/>
            <a:chExt cx="256950" cy="407375"/>
          </a:xfrm>
        </p:grpSpPr>
        <p:sp>
          <p:nvSpPr>
            <p:cNvPr id="101" name="Google Shape;101;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4"/>
          <p:cNvGrpSpPr/>
          <p:nvPr/>
        </p:nvGrpSpPr>
        <p:grpSpPr>
          <a:xfrm>
            <a:off x="1229484" y="3310481"/>
            <a:ext cx="342882" cy="350068"/>
            <a:chOff x="3951850" y="2985350"/>
            <a:chExt cx="407950" cy="416500"/>
          </a:xfrm>
        </p:grpSpPr>
        <p:sp>
          <p:nvSpPr>
            <p:cNvPr id="110" name="Google Shape;110;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4"/>
          <p:cNvSpPr/>
          <p:nvPr/>
        </p:nvSpPr>
        <p:spPr>
          <a:xfrm rot="10800000" flipH="1">
            <a:off x="542924" y="36121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rot="10800000" flipH="1">
            <a:off x="729000" y="424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rot="10800000" flipH="1">
            <a:off x="-115052" y="3996025"/>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10800000" flipH="1">
            <a:off x="411200" y="2586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828838" y="38432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4"/>
          <p:cNvGrpSpPr/>
          <p:nvPr/>
        </p:nvGrpSpPr>
        <p:grpSpPr>
          <a:xfrm>
            <a:off x="67092" y="1681690"/>
            <a:ext cx="455624" cy="437054"/>
            <a:chOff x="5241175" y="4959100"/>
            <a:chExt cx="539775" cy="517775"/>
          </a:xfrm>
        </p:grpSpPr>
        <p:sp>
          <p:nvSpPr>
            <p:cNvPr id="120" name="Google Shape;120;p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4"/>
          <p:cNvSpPr/>
          <p:nvPr/>
        </p:nvSpPr>
        <p:spPr>
          <a:xfrm>
            <a:off x="144926" y="4214500"/>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txBox="1"/>
          <p:nvPr/>
        </p:nvSpPr>
        <p:spPr>
          <a:xfrm>
            <a:off x="94000" y="1929581"/>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
        <p:nvSpPr>
          <p:cNvPr id="128" name="Google Shape;128;p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70"/>
        <p:cNvGrpSpPr/>
        <p:nvPr/>
      </p:nvGrpSpPr>
      <p:grpSpPr>
        <a:xfrm>
          <a:off x="0" y="0"/>
          <a:ext cx="0" cy="0"/>
          <a:chOff x="0" y="0"/>
          <a:chExt cx="0" cy="0"/>
        </a:xfrm>
      </p:grpSpPr>
      <p:sp>
        <p:nvSpPr>
          <p:cNvPr id="171" name="Google Shape;171;p6"/>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 name="Google Shape;173;p6"/>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4" name="Google Shape;174;p6"/>
          <p:cNvSpPr txBox="1">
            <a:spLocks noGrp="1"/>
          </p:cNvSpPr>
          <p:nvPr>
            <p:ph type="body" idx="1"/>
          </p:nvPr>
        </p:nvSpPr>
        <p:spPr>
          <a:xfrm>
            <a:off x="1734000" y="2414450"/>
            <a:ext cx="2667300" cy="26637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5" name="Google Shape;175;p6"/>
          <p:cNvSpPr txBox="1">
            <a:spLocks noGrp="1"/>
          </p:cNvSpPr>
          <p:nvPr>
            <p:ph type="body" idx="2"/>
          </p:nvPr>
        </p:nvSpPr>
        <p:spPr>
          <a:xfrm>
            <a:off x="4562088" y="2414450"/>
            <a:ext cx="2667300" cy="26637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6" name="Google Shape;176;p6"/>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6"/>
          <p:cNvGrpSpPr/>
          <p:nvPr/>
        </p:nvGrpSpPr>
        <p:grpSpPr>
          <a:xfrm>
            <a:off x="1729784" y="61068"/>
            <a:ext cx="351204" cy="324661"/>
            <a:chOff x="5975075" y="2327500"/>
            <a:chExt cx="420100" cy="388350"/>
          </a:xfrm>
        </p:grpSpPr>
        <p:sp>
          <p:nvSpPr>
            <p:cNvPr id="181" name="Google Shape;181;p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6"/>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6"/>
          <p:cNvGrpSpPr/>
          <p:nvPr/>
        </p:nvGrpSpPr>
        <p:grpSpPr>
          <a:xfrm>
            <a:off x="904276" y="515192"/>
            <a:ext cx="382958" cy="607111"/>
            <a:chOff x="6718575" y="2318625"/>
            <a:chExt cx="256950" cy="407375"/>
          </a:xfrm>
        </p:grpSpPr>
        <p:sp>
          <p:nvSpPr>
            <p:cNvPr id="185" name="Google Shape;185;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6"/>
          <p:cNvGrpSpPr/>
          <p:nvPr/>
        </p:nvGrpSpPr>
        <p:grpSpPr>
          <a:xfrm>
            <a:off x="335759" y="1840531"/>
            <a:ext cx="342882" cy="350068"/>
            <a:chOff x="3951850" y="2985350"/>
            <a:chExt cx="407950" cy="416500"/>
          </a:xfrm>
        </p:grpSpPr>
        <p:sp>
          <p:nvSpPr>
            <p:cNvPr id="194" name="Google Shape;194;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6"/>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6"/>
          <p:cNvGrpSpPr/>
          <p:nvPr/>
        </p:nvGrpSpPr>
        <p:grpSpPr>
          <a:xfrm>
            <a:off x="7354067" y="3426715"/>
            <a:ext cx="455624" cy="437054"/>
            <a:chOff x="5241175" y="4959100"/>
            <a:chExt cx="539775" cy="517775"/>
          </a:xfrm>
        </p:grpSpPr>
        <p:sp>
          <p:nvSpPr>
            <p:cNvPr id="204" name="Google Shape;204;p6"/>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6"/>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1886177"/>
            <a:ext cx="3248526" cy="470928"/>
          </a:xfrm>
        </p:spPr>
        <p:txBody>
          <a:bodyPr anchor="b"/>
          <a:lstStyle>
            <a:lvl1pPr algn="l">
              <a:defRPr sz="3200"/>
            </a:lvl1pPr>
          </a:lstStyle>
          <a:p>
            <a:r>
              <a:rPr lang="en-US" dirty="0"/>
              <a:t>Speaker Name</a:t>
            </a:r>
          </a:p>
        </p:txBody>
      </p:sp>
      <p:sp>
        <p:nvSpPr>
          <p:cNvPr id="18" name="Text Placeholder 17"/>
          <p:cNvSpPr>
            <a:spLocks noGrp="1"/>
          </p:cNvSpPr>
          <p:nvPr>
            <p:ph type="body" sz="quarter" idx="10" hasCustomPrompt="1"/>
          </p:nvPr>
        </p:nvSpPr>
        <p:spPr>
          <a:xfrm>
            <a:off x="498566" y="239590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498394" y="3399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882037" y="3179359"/>
            <a:ext cx="2864553" cy="261938"/>
          </a:xfrm>
        </p:spPr>
        <p:txBody>
          <a:bodyPr/>
          <a:lstStyle>
            <a:lvl1pPr marL="0" indent="0" algn="l" defTabSz="914400" rtl="0" eaLnBrk="1" latinLnBrk="0" hangingPunct="1">
              <a:buNone/>
              <a:defRPr lang="en-US" sz="1100" kern="1200" dirty="0">
                <a:solidFill>
                  <a:schemeClr val="accent1"/>
                </a:solidFill>
                <a:latin typeface="+mn-lt"/>
                <a:ea typeface="+mn-ea"/>
                <a:cs typeface="+mn-cs"/>
              </a:defRPr>
            </a:lvl1pPr>
          </a:lstStyle>
          <a:p>
            <a:r>
              <a:rPr lang="en-US" sz="1100" dirty="0">
                <a:solidFill>
                  <a:schemeClr val="accent1"/>
                </a:solidFill>
              </a:rPr>
              <a:t>/</a:t>
            </a:r>
            <a:r>
              <a:rPr lang="en-US" sz="1100" dirty="0" err="1">
                <a:solidFill>
                  <a:schemeClr val="accent1"/>
                </a:solidFill>
              </a:rPr>
              <a:t>yourname</a:t>
            </a:r>
            <a:endParaRPr lang="en-US" sz="1100" dirty="0">
              <a:solidFill>
                <a:schemeClr val="accent1"/>
              </a:solidFill>
            </a:endParaRPr>
          </a:p>
        </p:txBody>
      </p:sp>
      <p:sp>
        <p:nvSpPr>
          <p:cNvPr id="50" name="Text Placeholder 48"/>
          <p:cNvSpPr>
            <a:spLocks noGrp="1"/>
          </p:cNvSpPr>
          <p:nvPr>
            <p:ph type="body" sz="quarter" idx="19" hasCustomPrompt="1"/>
          </p:nvPr>
        </p:nvSpPr>
        <p:spPr>
          <a:xfrm>
            <a:off x="884502" y="3563988"/>
            <a:ext cx="2862087" cy="261938"/>
          </a:xfrm>
        </p:spPr>
        <p:txBody>
          <a:bodyPr/>
          <a:lstStyle>
            <a:lvl1pPr marL="0" indent="0" algn="l" defTabSz="914400" rtl="0" eaLnBrk="1" latinLnBrk="0" hangingPunct="1">
              <a:buNone/>
              <a:defRPr lang="en-US" sz="1100" kern="1200" dirty="0">
                <a:solidFill>
                  <a:schemeClr val="accent1"/>
                </a:solidFill>
                <a:latin typeface="+mn-lt"/>
                <a:ea typeface="+mn-ea"/>
                <a:cs typeface="+mn-cs"/>
              </a:defRPr>
            </a:lvl1pPr>
          </a:lstStyle>
          <a:p>
            <a:r>
              <a:rPr lang="en-US" sz="1100">
                <a:solidFill>
                  <a:schemeClr val="accent1"/>
                </a:solidFill>
              </a:rPr>
              <a:t>@</a:t>
            </a:r>
            <a:r>
              <a:rPr lang="en-US" sz="1100" dirty="0" err="1">
                <a:solidFill>
                  <a:schemeClr val="accent1"/>
                </a:solidFill>
              </a:rPr>
              <a:t>yourhandle</a:t>
            </a:r>
            <a:endParaRPr lang="en-US" sz="1100" dirty="0">
              <a:solidFill>
                <a:schemeClr val="accent1"/>
              </a:solidFill>
            </a:endParaRPr>
          </a:p>
        </p:txBody>
      </p:sp>
      <p:sp>
        <p:nvSpPr>
          <p:cNvPr id="51" name="Text Placeholder 48"/>
          <p:cNvSpPr>
            <a:spLocks noGrp="1"/>
          </p:cNvSpPr>
          <p:nvPr>
            <p:ph type="body" sz="quarter" idx="20" hasCustomPrompt="1"/>
          </p:nvPr>
        </p:nvSpPr>
        <p:spPr>
          <a:xfrm>
            <a:off x="881085" y="3938701"/>
            <a:ext cx="2865504" cy="261938"/>
          </a:xfrm>
        </p:spPr>
        <p:txBody>
          <a:bodyPr/>
          <a:lstStyle>
            <a:lvl1pPr marL="0" indent="0" algn="l" defTabSz="914400" rtl="0" eaLnBrk="1" latinLnBrk="0" hangingPunct="1">
              <a:buNone/>
              <a:defRPr lang="en-US" sz="1100" kern="1200" dirty="0">
                <a:solidFill>
                  <a:schemeClr val="accent1"/>
                </a:solidFill>
                <a:latin typeface="+mn-lt"/>
                <a:ea typeface="+mn-ea"/>
                <a:cs typeface="+mn-cs"/>
              </a:defRPr>
            </a:lvl1pPr>
          </a:lstStyle>
          <a:p>
            <a:r>
              <a:rPr lang="en-US" sz="1100" dirty="0" err="1">
                <a:solidFill>
                  <a:schemeClr val="accent1"/>
                </a:solidFill>
              </a:rPr>
              <a:t>yourname</a:t>
            </a:r>
            <a:endParaRPr lang="en-US" sz="1100"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323330"/>
            <a:ext cx="2865504" cy="261938"/>
          </a:xfrm>
        </p:spPr>
        <p:txBody>
          <a:bodyPr/>
          <a:lstStyle>
            <a:lvl1pPr marL="0" indent="0" algn="l" defTabSz="914400" rtl="0" eaLnBrk="1" latinLnBrk="0" hangingPunct="1">
              <a:buNone/>
              <a:defRPr lang="en-US" sz="1100" kern="1200" dirty="0">
                <a:solidFill>
                  <a:schemeClr val="accent1"/>
                </a:solidFill>
                <a:latin typeface="+mn-lt"/>
                <a:ea typeface="+mn-ea"/>
                <a:cs typeface="+mn-cs"/>
              </a:defRPr>
            </a:lvl1pPr>
          </a:lstStyle>
          <a:p>
            <a:r>
              <a:rPr lang="en-US" sz="1100" dirty="0" err="1">
                <a:solidFill>
                  <a:schemeClr val="accent1"/>
                </a:solidFill>
              </a:rPr>
              <a:t>youremail</a:t>
            </a:r>
            <a:endParaRPr lang="en-US" sz="1100" dirty="0">
              <a:solidFill>
                <a:schemeClr val="accent1"/>
              </a:solidFill>
            </a:endParaRPr>
          </a:p>
        </p:txBody>
      </p:sp>
    </p:spTree>
    <p:extLst>
      <p:ext uri="{BB962C8B-B14F-4D97-AF65-F5344CB8AC3E}">
        <p14:creationId xmlns:p14="http://schemas.microsoft.com/office/powerpoint/2010/main" val="26148646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6" r:id="rId5"/>
    <p:sldLayoutId id="2147483658"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546538" y="1755228"/>
            <a:ext cx="8292661" cy="1974466"/>
          </a:xfrm>
          <a:prstGeom prst="rect">
            <a:avLst/>
          </a:prstGeom>
        </p:spPr>
        <p:txBody>
          <a:bodyPr spcFirstLastPara="1" wrap="square" lIns="91425" tIns="91425" rIns="91425" bIns="91425" anchor="ctr" anchorCtr="0">
            <a:noAutofit/>
          </a:bodyPr>
          <a:lstStyle/>
          <a:p>
            <a:r>
              <a:rPr lang="es-ES" b="1" dirty="0">
                <a:solidFill>
                  <a:schemeClr val="bg1"/>
                </a:solidFill>
              </a:rPr>
              <a:t>Integrando </a:t>
            </a:r>
            <a:r>
              <a:rPr lang="es-ES" b="1" dirty="0" err="1">
                <a:solidFill>
                  <a:schemeClr val="bg1"/>
                </a:solidFill>
              </a:rPr>
              <a:t>Unit</a:t>
            </a:r>
            <a:r>
              <a:rPr lang="es-ES" b="1" dirty="0">
                <a:solidFill>
                  <a:schemeClr val="bg1"/>
                </a:solidFill>
              </a:rPr>
              <a:t> </a:t>
            </a:r>
            <a:r>
              <a:rPr lang="es-ES" b="1" dirty="0" err="1">
                <a:solidFill>
                  <a:schemeClr val="bg1"/>
                </a:solidFill>
              </a:rPr>
              <a:t>Testing</a:t>
            </a:r>
            <a:r>
              <a:rPr lang="es-ES" b="1" dirty="0">
                <a:solidFill>
                  <a:schemeClr val="bg1"/>
                </a:solidFill>
              </a:rPr>
              <a:t> en el desarrollo con SQL Server</a:t>
            </a:r>
            <a:endParaRPr lang="en-US" b="1" dirty="0">
              <a:solidFill>
                <a:schemeClr val="bg1"/>
              </a:solidFill>
            </a:endParaRPr>
          </a:p>
        </p:txBody>
      </p:sp>
      <p:sp>
        <p:nvSpPr>
          <p:cNvPr id="4" name="Google Shape;686;p38"/>
          <p:cNvSpPr/>
          <p:nvPr/>
        </p:nvSpPr>
        <p:spPr>
          <a:xfrm>
            <a:off x="3352801" y="3884636"/>
            <a:ext cx="536028" cy="446858"/>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5"/>
          <p:cNvSpPr/>
          <p:nvPr/>
        </p:nvSpPr>
        <p:spPr>
          <a:xfrm rot="-5400000">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3" name="Google Shape;573;p35"/>
          <p:cNvSpPr txBox="1">
            <a:spLocks noGrp="1"/>
          </p:cNvSpPr>
          <p:nvPr>
            <p:ph type="ctrTitle" idx="4294967295"/>
          </p:nvPr>
        </p:nvSpPr>
        <p:spPr>
          <a:xfrm>
            <a:off x="2504730" y="1602360"/>
            <a:ext cx="5866540" cy="202841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dirty="0">
                <a:solidFill>
                  <a:schemeClr val="bg1"/>
                </a:solidFill>
                <a:effectLst>
                  <a:outerShdw blurRad="38100" dist="38100" dir="2700000" algn="tl">
                    <a:srgbClr val="000000">
                      <a:alpha val="43137"/>
                    </a:srgbClr>
                  </a:outerShdw>
                </a:effectLst>
              </a:rPr>
              <a:t>Let´s do it</a:t>
            </a:r>
            <a:r>
              <a:rPr lang="en" sz="8000" b="1" dirty="0">
                <a:solidFill>
                  <a:schemeClr val="bg1"/>
                </a:solidFill>
                <a:effectLst>
                  <a:outerShdw blurRad="38100" dist="38100" dir="2700000" algn="tl">
                    <a:srgbClr val="000000">
                      <a:alpha val="43137"/>
                    </a:srgbClr>
                  </a:outerShdw>
                </a:effectLst>
              </a:rPr>
              <a:t>!</a:t>
            </a:r>
            <a:endParaRPr sz="8000" b="1" dirty="0">
              <a:solidFill>
                <a:schemeClr val="bg1"/>
              </a:solidFill>
              <a:effectLst>
                <a:outerShdw blurRad="38100" dist="38100" dir="2700000" algn="tl">
                  <a:srgbClr val="000000">
                    <a:alpha val="43137"/>
                  </a:srgbClr>
                </a:outerShdw>
              </a:effectLst>
            </a:endParaRPr>
          </a:p>
        </p:txBody>
      </p:sp>
      <p:sp>
        <p:nvSpPr>
          <p:cNvPr id="575" name="Google Shape;575;p35"/>
          <p:cNvSpPr/>
          <p:nvPr/>
        </p:nvSpPr>
        <p:spPr>
          <a:xfrm>
            <a:off x="1591719" y="1212580"/>
            <a:ext cx="779561" cy="77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pic>
        <p:nvPicPr>
          <p:cNvPr id="2" name="Picture 1"/>
          <p:cNvPicPr>
            <a:picLocks noChangeAspect="1"/>
          </p:cNvPicPr>
          <p:nvPr/>
        </p:nvPicPr>
        <p:blipFill>
          <a:blip r:embed="rId3"/>
          <a:stretch>
            <a:fillRect/>
          </a:stretch>
        </p:blipFill>
        <p:spPr>
          <a:xfrm>
            <a:off x="6233673" y="1602360"/>
            <a:ext cx="2688569" cy="25666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5"/>
          <p:cNvSpPr/>
          <p:nvPr/>
        </p:nvSpPr>
        <p:spPr>
          <a:xfrm rot="-5400000">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5" name="Google Shape;575;p35"/>
          <p:cNvSpPr/>
          <p:nvPr/>
        </p:nvSpPr>
        <p:spPr>
          <a:xfrm>
            <a:off x="1591719" y="1212580"/>
            <a:ext cx="779561" cy="77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a:p>
        </p:txBody>
      </p:sp>
      <p:pic>
        <p:nvPicPr>
          <p:cNvPr id="2" name="Picture 1"/>
          <p:cNvPicPr>
            <a:picLocks noChangeAspect="1"/>
          </p:cNvPicPr>
          <p:nvPr/>
        </p:nvPicPr>
        <p:blipFill>
          <a:blip r:embed="rId5"/>
          <a:stretch>
            <a:fillRect/>
          </a:stretch>
        </p:blipFill>
        <p:spPr>
          <a:xfrm>
            <a:off x="6233673" y="1602360"/>
            <a:ext cx="2688569" cy="2566638"/>
          </a:xfrm>
          <a:prstGeom prst="rect">
            <a:avLst/>
          </a:prstGeom>
        </p:spPr>
      </p:pic>
      <p:pic>
        <p:nvPicPr>
          <p:cNvPr id="3" name="SSDT_UnitTest">
            <a:hlinkClick r:id="" action="ppaction://media"/>
            <a:extLst>
              <a:ext uri="{FF2B5EF4-FFF2-40B4-BE49-F238E27FC236}">
                <a16:creationId xmlns:a16="http://schemas.microsoft.com/office/drawing/2014/main" id="{2AC86BD5-F25D-4918-BA10-B7C49175D1A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272753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3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5"/>
          <p:cNvSpPr/>
          <p:nvPr/>
        </p:nvSpPr>
        <p:spPr>
          <a:xfrm rot="-5400000">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3" name="Google Shape;573;p35"/>
          <p:cNvSpPr txBox="1">
            <a:spLocks noGrp="1"/>
          </p:cNvSpPr>
          <p:nvPr>
            <p:ph type="ctrTitle" idx="4294967295"/>
          </p:nvPr>
        </p:nvSpPr>
        <p:spPr>
          <a:xfrm>
            <a:off x="1812580" y="1513662"/>
            <a:ext cx="5866540" cy="202841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600" b="1" dirty="0">
                <a:solidFill>
                  <a:schemeClr val="bg1"/>
                </a:solidFill>
                <a:effectLst>
                  <a:outerShdw blurRad="38100" dist="38100" dir="2700000" algn="tl">
                    <a:srgbClr val="000000">
                      <a:alpha val="43137"/>
                    </a:srgbClr>
                  </a:outerShdw>
                </a:effectLst>
              </a:rPr>
              <a:t>Demo</a:t>
            </a:r>
            <a:br>
              <a:rPr lang="en-US" sz="6600" b="1" dirty="0">
                <a:solidFill>
                  <a:schemeClr val="bg1"/>
                </a:solidFill>
                <a:effectLst>
                  <a:outerShdw blurRad="38100" dist="38100" dir="2700000" algn="tl">
                    <a:srgbClr val="000000">
                      <a:alpha val="43137"/>
                    </a:srgbClr>
                  </a:outerShdw>
                </a:effectLst>
              </a:rPr>
            </a:br>
            <a:r>
              <a:rPr lang="en-US" sz="6600" b="1" dirty="0">
                <a:solidFill>
                  <a:schemeClr val="bg1"/>
                </a:solidFill>
                <a:effectLst>
                  <a:outerShdw blurRad="38100" dist="38100" dir="2700000" algn="tl">
                    <a:srgbClr val="000000">
                      <a:alpha val="43137"/>
                    </a:srgbClr>
                  </a:outerShdw>
                </a:effectLst>
              </a:rPr>
              <a:t>VS</a:t>
            </a:r>
            <a:endParaRPr sz="6600" b="1" dirty="0">
              <a:solidFill>
                <a:schemeClr val="bg1"/>
              </a:solidFill>
              <a:effectLst>
                <a:outerShdw blurRad="38100" dist="38100" dir="2700000" algn="tl">
                  <a:srgbClr val="000000">
                    <a:alpha val="43137"/>
                  </a:srgbClr>
                </a:outerShdw>
              </a:effectLst>
            </a:endParaRPr>
          </a:p>
        </p:txBody>
      </p:sp>
      <p:sp>
        <p:nvSpPr>
          <p:cNvPr id="575" name="Google Shape;575;p35"/>
          <p:cNvSpPr/>
          <p:nvPr/>
        </p:nvSpPr>
        <p:spPr>
          <a:xfrm>
            <a:off x="1591719" y="1212580"/>
            <a:ext cx="779561" cy="77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pic>
        <p:nvPicPr>
          <p:cNvPr id="2" name="Picture 1"/>
          <p:cNvPicPr>
            <a:picLocks noChangeAspect="1"/>
          </p:cNvPicPr>
          <p:nvPr/>
        </p:nvPicPr>
        <p:blipFill>
          <a:blip r:embed="rId3"/>
          <a:stretch>
            <a:fillRect/>
          </a:stretch>
        </p:blipFill>
        <p:spPr>
          <a:xfrm>
            <a:off x="6233673" y="1602360"/>
            <a:ext cx="2688569" cy="2566638"/>
          </a:xfrm>
          <a:prstGeom prst="rect">
            <a:avLst/>
          </a:prstGeom>
        </p:spPr>
      </p:pic>
    </p:spTree>
    <p:extLst>
      <p:ext uri="{BB962C8B-B14F-4D97-AF65-F5344CB8AC3E}">
        <p14:creationId xmlns:p14="http://schemas.microsoft.com/office/powerpoint/2010/main" val="2806006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70" name="Google Shape;470;p26"/>
          <p:cNvSpPr txBox="1">
            <a:spLocks noGrp="1"/>
          </p:cNvSpPr>
          <p:nvPr>
            <p:ph type="ctrTitle" idx="4294967295"/>
          </p:nvPr>
        </p:nvSpPr>
        <p:spPr>
          <a:xfrm>
            <a:off x="843455" y="262401"/>
            <a:ext cx="8009262" cy="956799"/>
          </a:xfrm>
          <a:prstGeom prst="rect">
            <a:avLst/>
          </a:prstGeom>
        </p:spPr>
        <p:txBody>
          <a:bodyPr spcFirstLastPara="1" wrap="square" lIns="91425" tIns="91425" rIns="91425" bIns="91425" anchor="b" anchorCtr="0">
            <a:noAutofit/>
          </a:bodyPr>
          <a:lstStyle/>
          <a:p>
            <a:pPr lvl="0" algn="ctr"/>
            <a:r>
              <a:rPr lang="en-US" sz="3200" b="1" dirty="0" err="1">
                <a:solidFill>
                  <a:schemeClr val="bg1"/>
                </a:solidFill>
                <a:latin typeface="+mj-lt"/>
              </a:rPr>
              <a:t>Extendiendo</a:t>
            </a:r>
            <a:r>
              <a:rPr lang="en-US" sz="3200" b="1" dirty="0">
                <a:solidFill>
                  <a:schemeClr val="bg1"/>
                </a:solidFill>
                <a:latin typeface="+mj-lt"/>
              </a:rPr>
              <a:t> Unit Testing - </a:t>
            </a:r>
            <a:r>
              <a:rPr lang="en-US" sz="3200" b="1" dirty="0" err="1">
                <a:solidFill>
                  <a:schemeClr val="bg1"/>
                </a:solidFill>
                <a:latin typeface="+mj-lt"/>
              </a:rPr>
              <a:t>SQLUnitTesting</a:t>
            </a:r>
            <a:r>
              <a:rPr lang="en-US" sz="3200" b="1" dirty="0">
                <a:solidFill>
                  <a:schemeClr val="bg1"/>
                </a:solidFill>
                <a:latin typeface="+mj-lt"/>
              </a:rPr>
              <a:t> Framework</a:t>
            </a:r>
            <a:endParaRPr sz="3200" b="1" u="sng" dirty="0">
              <a:solidFill>
                <a:schemeClr val="bg1"/>
              </a:solidFill>
              <a:effectLst>
                <a:outerShdw blurRad="38100" dist="38100" dir="2700000" algn="tl">
                  <a:srgbClr val="000000">
                    <a:alpha val="43137"/>
                  </a:srgbClr>
                </a:outerShdw>
              </a:effectLst>
              <a:latin typeface="+mj-lt"/>
              <a:ea typeface="Muli"/>
              <a:cs typeface="Muli"/>
              <a:sym typeface="Muli"/>
            </a:endParaRPr>
          </a:p>
        </p:txBody>
      </p:sp>
      <p:sp>
        <p:nvSpPr>
          <p:cNvPr id="472" name="Google Shape;472;p2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a:p>
        </p:txBody>
      </p:sp>
      <p:sp>
        <p:nvSpPr>
          <p:cNvPr id="7" name="Title 37"/>
          <p:cNvSpPr txBox="1">
            <a:spLocks/>
          </p:cNvSpPr>
          <p:nvPr/>
        </p:nvSpPr>
        <p:spPr>
          <a:xfrm>
            <a:off x="266272" y="149317"/>
            <a:ext cx="8480066" cy="612956"/>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endParaRPr lang="en-US" sz="2000" dirty="0">
              <a:latin typeface="+mn-lt"/>
            </a:endParaRPr>
          </a:p>
        </p:txBody>
      </p:sp>
      <p:sp>
        <p:nvSpPr>
          <p:cNvPr id="6" name="Content Placeholder 46"/>
          <p:cNvSpPr txBox="1">
            <a:spLocks/>
          </p:cNvSpPr>
          <p:nvPr/>
        </p:nvSpPr>
        <p:spPr>
          <a:xfrm>
            <a:off x="287907" y="1840992"/>
            <a:ext cx="8586445" cy="312115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3200" dirty="0">
                <a:solidFill>
                  <a:schemeClr val="bg1"/>
                </a:solidFill>
                <a:latin typeface="+mn-lt"/>
              </a:rPr>
              <a:t>Que es </a:t>
            </a:r>
            <a:r>
              <a:rPr lang="en-US" sz="3200" dirty="0" err="1">
                <a:solidFill>
                  <a:schemeClr val="bg1"/>
                </a:solidFill>
                <a:latin typeface="+mn-lt"/>
              </a:rPr>
              <a:t>SQLUnitTesting</a:t>
            </a:r>
            <a:r>
              <a:rPr lang="en-US" sz="3200" dirty="0">
                <a:solidFill>
                  <a:schemeClr val="bg1"/>
                </a:solidFill>
                <a:latin typeface="+mn-lt"/>
              </a:rPr>
              <a:t> framework? Es una extension </a:t>
            </a:r>
            <a:r>
              <a:rPr lang="en-US" sz="3200" dirty="0" err="1">
                <a:solidFill>
                  <a:schemeClr val="bg1"/>
                </a:solidFill>
                <a:latin typeface="+mn-lt"/>
              </a:rPr>
              <a:t>basada</a:t>
            </a:r>
            <a:r>
              <a:rPr lang="en-US" sz="3200" dirty="0">
                <a:solidFill>
                  <a:schemeClr val="bg1"/>
                </a:solidFill>
                <a:latin typeface="+mn-lt"/>
              </a:rPr>
              <a:t> </a:t>
            </a:r>
            <a:r>
              <a:rPr lang="en-US" sz="3200" dirty="0" err="1">
                <a:solidFill>
                  <a:schemeClr val="bg1"/>
                </a:solidFill>
                <a:latin typeface="+mn-lt"/>
              </a:rPr>
              <a:t>en</a:t>
            </a:r>
            <a:r>
              <a:rPr lang="en-US" sz="3200" dirty="0">
                <a:solidFill>
                  <a:schemeClr val="bg1"/>
                </a:solidFill>
                <a:latin typeface="+mn-lt"/>
              </a:rPr>
              <a:t> </a:t>
            </a:r>
            <a:r>
              <a:rPr lang="en-US" sz="3200" dirty="0" err="1">
                <a:solidFill>
                  <a:schemeClr val="bg1"/>
                </a:solidFill>
                <a:latin typeface="+mn-lt"/>
              </a:rPr>
              <a:t>en</a:t>
            </a:r>
            <a:r>
              <a:rPr lang="en-US" sz="3200" dirty="0">
                <a:solidFill>
                  <a:schemeClr val="bg1"/>
                </a:solidFill>
                <a:latin typeface="+mn-lt"/>
              </a:rPr>
              <a:t> Visual Studio Unit Testing, </a:t>
            </a:r>
            <a:r>
              <a:rPr lang="en-US" sz="3200" dirty="0" err="1">
                <a:solidFill>
                  <a:schemeClr val="bg1"/>
                </a:solidFill>
                <a:latin typeface="+mn-lt"/>
              </a:rPr>
              <a:t>este</a:t>
            </a:r>
            <a:r>
              <a:rPr lang="en-US" sz="3200" dirty="0">
                <a:solidFill>
                  <a:schemeClr val="bg1"/>
                </a:solidFill>
                <a:latin typeface="+mn-lt"/>
              </a:rPr>
              <a:t> es un framework que ha </a:t>
            </a:r>
            <a:r>
              <a:rPr lang="en-US" sz="3200" dirty="0" err="1">
                <a:solidFill>
                  <a:schemeClr val="bg1"/>
                </a:solidFill>
                <a:latin typeface="+mn-lt"/>
              </a:rPr>
              <a:t>sido</a:t>
            </a:r>
            <a:r>
              <a:rPr lang="en-US" sz="3200" dirty="0">
                <a:solidFill>
                  <a:schemeClr val="bg1"/>
                </a:solidFill>
                <a:latin typeface="+mn-lt"/>
              </a:rPr>
              <a:t> </a:t>
            </a:r>
            <a:r>
              <a:rPr lang="en-US" sz="3200" dirty="0" err="1">
                <a:solidFill>
                  <a:schemeClr val="bg1"/>
                </a:solidFill>
                <a:latin typeface="+mn-lt"/>
              </a:rPr>
              <a:t>desarrollado</a:t>
            </a:r>
            <a:r>
              <a:rPr lang="en-US" sz="3200" dirty="0">
                <a:solidFill>
                  <a:schemeClr val="bg1"/>
                </a:solidFill>
                <a:latin typeface="+mn-lt"/>
              </a:rPr>
              <a:t> </a:t>
            </a:r>
            <a:r>
              <a:rPr lang="en-US" sz="3200" dirty="0" err="1">
                <a:solidFill>
                  <a:schemeClr val="bg1"/>
                </a:solidFill>
                <a:latin typeface="+mn-lt"/>
              </a:rPr>
              <a:t>pensando</a:t>
            </a:r>
            <a:r>
              <a:rPr lang="en-US" sz="3200" dirty="0">
                <a:solidFill>
                  <a:schemeClr val="bg1"/>
                </a:solidFill>
                <a:latin typeface="+mn-lt"/>
              </a:rPr>
              <a:t> </a:t>
            </a:r>
            <a:r>
              <a:rPr lang="en-US" sz="3200" dirty="0" err="1">
                <a:solidFill>
                  <a:schemeClr val="bg1"/>
                </a:solidFill>
                <a:latin typeface="+mn-lt"/>
              </a:rPr>
              <a:t>en</a:t>
            </a:r>
            <a:r>
              <a:rPr lang="en-US" sz="3200" dirty="0">
                <a:solidFill>
                  <a:schemeClr val="bg1"/>
                </a:solidFill>
                <a:latin typeface="+mn-lt"/>
              </a:rPr>
              <a:t> los </a:t>
            </a:r>
            <a:r>
              <a:rPr lang="en-US" sz="3200" dirty="0" err="1">
                <a:solidFill>
                  <a:schemeClr val="bg1"/>
                </a:solidFill>
                <a:latin typeface="+mn-lt"/>
              </a:rPr>
              <a:t>profesionales</a:t>
            </a:r>
            <a:r>
              <a:rPr lang="en-US" sz="3200" dirty="0">
                <a:solidFill>
                  <a:schemeClr val="bg1"/>
                </a:solidFill>
                <a:latin typeface="+mn-lt"/>
              </a:rPr>
              <a:t> de BD y </a:t>
            </a:r>
            <a:r>
              <a:rPr lang="en-US" sz="3200" dirty="0" err="1">
                <a:solidFill>
                  <a:schemeClr val="bg1"/>
                </a:solidFill>
                <a:latin typeface="+mn-lt"/>
              </a:rPr>
              <a:t>desarrolladores</a:t>
            </a:r>
            <a:r>
              <a:rPr lang="en-US" sz="3200" dirty="0">
                <a:solidFill>
                  <a:schemeClr val="bg1"/>
                </a:solidFill>
                <a:latin typeface="+mn-lt"/>
              </a:rPr>
              <a:t> Full Stack.</a:t>
            </a:r>
          </a:p>
          <a:p>
            <a:pPr algn="just"/>
            <a:endParaRPr lang="en-US" sz="2800" dirty="0">
              <a:solidFill>
                <a:schemeClr val="bg1"/>
              </a:solidFill>
              <a:latin typeface="+mn-lt"/>
            </a:endParaRPr>
          </a:p>
          <a:p>
            <a:pPr algn="just"/>
            <a:endParaRPr lang="en-US" dirty="0"/>
          </a:p>
        </p:txBody>
      </p:sp>
    </p:spTree>
    <p:extLst>
      <p:ext uri="{BB962C8B-B14F-4D97-AF65-F5344CB8AC3E}">
        <p14:creationId xmlns:p14="http://schemas.microsoft.com/office/powerpoint/2010/main" val="2894570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72" name="Google Shape;472;p2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14</a:t>
            </a:fld>
            <a:endParaRPr/>
          </a:p>
        </p:txBody>
      </p:sp>
      <p:sp>
        <p:nvSpPr>
          <p:cNvPr id="7" name="Title 37"/>
          <p:cNvSpPr txBox="1">
            <a:spLocks/>
          </p:cNvSpPr>
          <p:nvPr/>
        </p:nvSpPr>
        <p:spPr>
          <a:xfrm>
            <a:off x="266272" y="149317"/>
            <a:ext cx="8480066" cy="612956"/>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endParaRPr lang="en-US" sz="2000" dirty="0">
              <a:latin typeface="+mn-lt"/>
            </a:endParaRPr>
          </a:p>
        </p:txBody>
      </p:sp>
      <p:sp>
        <p:nvSpPr>
          <p:cNvPr id="8" name="Google Shape;470;p26"/>
          <p:cNvSpPr txBox="1">
            <a:spLocks/>
          </p:cNvSpPr>
          <p:nvPr/>
        </p:nvSpPr>
        <p:spPr>
          <a:xfrm>
            <a:off x="843455" y="262401"/>
            <a:ext cx="8009262" cy="9567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algn="ctr"/>
            <a:r>
              <a:rPr lang="en-US" sz="3200" b="1" dirty="0" err="1">
                <a:solidFill>
                  <a:schemeClr val="bg1"/>
                </a:solidFill>
                <a:latin typeface="+mj-lt"/>
              </a:rPr>
              <a:t>Extendiendo</a:t>
            </a:r>
            <a:r>
              <a:rPr lang="en-US" sz="3200" b="1" dirty="0">
                <a:solidFill>
                  <a:schemeClr val="bg1"/>
                </a:solidFill>
                <a:latin typeface="+mj-lt"/>
              </a:rPr>
              <a:t> Unit Testing - </a:t>
            </a:r>
            <a:r>
              <a:rPr lang="en-US" sz="3200" b="1" dirty="0" err="1">
                <a:solidFill>
                  <a:schemeClr val="bg1"/>
                </a:solidFill>
                <a:latin typeface="+mj-lt"/>
              </a:rPr>
              <a:t>SQLUnitTesting</a:t>
            </a:r>
            <a:r>
              <a:rPr lang="en-US" sz="3200" b="1" dirty="0">
                <a:solidFill>
                  <a:schemeClr val="bg1"/>
                </a:solidFill>
                <a:latin typeface="+mj-lt"/>
              </a:rPr>
              <a:t> Framework</a:t>
            </a:r>
            <a:endParaRPr lang="en-US" sz="3200" b="1" u="sng" dirty="0">
              <a:solidFill>
                <a:schemeClr val="bg1"/>
              </a:solidFill>
              <a:effectLst>
                <a:outerShdw blurRad="38100" dist="38100" dir="2700000" algn="tl">
                  <a:srgbClr val="000000">
                    <a:alpha val="43137"/>
                  </a:srgbClr>
                </a:outerShdw>
              </a:effectLst>
              <a:latin typeface="+mj-lt"/>
              <a:ea typeface="Muli"/>
              <a:cs typeface="Muli"/>
              <a:sym typeface="Muli"/>
            </a:endParaRPr>
          </a:p>
        </p:txBody>
      </p:sp>
      <p:pic>
        <p:nvPicPr>
          <p:cNvPr id="9" name="Picture 8"/>
          <p:cNvPicPr>
            <a:picLocks noChangeAspect="1"/>
          </p:cNvPicPr>
          <p:nvPr/>
        </p:nvPicPr>
        <p:blipFill>
          <a:blip r:embed="rId3"/>
          <a:stretch>
            <a:fillRect/>
          </a:stretch>
        </p:blipFill>
        <p:spPr>
          <a:xfrm>
            <a:off x="4876800" y="1497197"/>
            <a:ext cx="4115390" cy="3467278"/>
          </a:xfrm>
          <a:prstGeom prst="rect">
            <a:avLst/>
          </a:prstGeom>
        </p:spPr>
      </p:pic>
      <p:pic>
        <p:nvPicPr>
          <p:cNvPr id="10" name="Picture 9"/>
          <p:cNvPicPr>
            <a:picLocks noChangeAspect="1"/>
          </p:cNvPicPr>
          <p:nvPr/>
        </p:nvPicPr>
        <p:blipFill>
          <a:blip r:embed="rId4"/>
          <a:stretch>
            <a:fillRect/>
          </a:stretch>
        </p:blipFill>
        <p:spPr>
          <a:xfrm>
            <a:off x="152208" y="1594733"/>
            <a:ext cx="3802461" cy="2306707"/>
          </a:xfrm>
          <a:prstGeom prst="rect">
            <a:avLst/>
          </a:prstGeom>
        </p:spPr>
      </p:pic>
    </p:spTree>
    <p:extLst>
      <p:ext uri="{BB962C8B-B14F-4D97-AF65-F5344CB8AC3E}">
        <p14:creationId xmlns:p14="http://schemas.microsoft.com/office/powerpoint/2010/main" val="2807037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72" name="Google Shape;472;p2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15</a:t>
            </a:fld>
            <a:endParaRPr/>
          </a:p>
        </p:txBody>
      </p:sp>
      <p:sp>
        <p:nvSpPr>
          <p:cNvPr id="7" name="Title 37"/>
          <p:cNvSpPr txBox="1">
            <a:spLocks/>
          </p:cNvSpPr>
          <p:nvPr/>
        </p:nvSpPr>
        <p:spPr>
          <a:xfrm>
            <a:off x="266272" y="149317"/>
            <a:ext cx="8480066" cy="612956"/>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endParaRPr lang="en-US" sz="2000" dirty="0">
              <a:latin typeface="+mn-lt"/>
            </a:endParaRPr>
          </a:p>
        </p:txBody>
      </p:sp>
      <p:sp>
        <p:nvSpPr>
          <p:cNvPr id="6" name="Content Placeholder 46"/>
          <p:cNvSpPr txBox="1">
            <a:spLocks/>
          </p:cNvSpPr>
          <p:nvPr/>
        </p:nvSpPr>
        <p:spPr>
          <a:xfrm>
            <a:off x="304697" y="1843323"/>
            <a:ext cx="8586445" cy="312115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3400" b="1" dirty="0">
                <a:solidFill>
                  <a:schemeClr val="bg1"/>
                </a:solidFill>
                <a:latin typeface="+mn-lt"/>
              </a:rPr>
              <a:t>https://github.com/SimpleSqlUnitTesting/SimpleSqlUnitTesting</a:t>
            </a:r>
          </a:p>
          <a:p>
            <a:pPr algn="just"/>
            <a:endParaRPr lang="en-US" sz="2800" dirty="0">
              <a:solidFill>
                <a:schemeClr val="bg1"/>
              </a:solidFill>
              <a:latin typeface="+mn-lt"/>
            </a:endParaRPr>
          </a:p>
          <a:p>
            <a:pPr algn="just"/>
            <a:endParaRPr lang="en-US" dirty="0"/>
          </a:p>
        </p:txBody>
      </p:sp>
      <p:pic>
        <p:nvPicPr>
          <p:cNvPr id="1026" name="Picture 2"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256" y="185124"/>
            <a:ext cx="2270886" cy="1203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308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5"/>
          <p:cNvSpPr/>
          <p:nvPr/>
        </p:nvSpPr>
        <p:spPr>
          <a:xfrm rot="-5400000">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3" name="Google Shape;573;p35"/>
          <p:cNvSpPr txBox="1">
            <a:spLocks noGrp="1"/>
          </p:cNvSpPr>
          <p:nvPr>
            <p:ph type="ctrTitle" idx="4294967295"/>
          </p:nvPr>
        </p:nvSpPr>
        <p:spPr>
          <a:xfrm>
            <a:off x="531893" y="1902502"/>
            <a:ext cx="7046064" cy="202841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600" b="1" dirty="0">
                <a:solidFill>
                  <a:schemeClr val="bg1"/>
                </a:solidFill>
                <a:effectLst>
                  <a:outerShdw blurRad="38100" dist="38100" dir="2700000" algn="tl">
                    <a:srgbClr val="000000">
                      <a:alpha val="43137"/>
                    </a:srgbClr>
                  </a:outerShdw>
                </a:effectLst>
              </a:rPr>
              <a:t>Demo</a:t>
            </a:r>
            <a:br>
              <a:rPr lang="en-US" sz="6600" b="1" dirty="0">
                <a:solidFill>
                  <a:schemeClr val="bg1"/>
                </a:solidFill>
                <a:effectLst>
                  <a:outerShdw blurRad="38100" dist="38100" dir="2700000" algn="tl">
                    <a:srgbClr val="000000">
                      <a:alpha val="43137"/>
                    </a:srgbClr>
                  </a:outerShdw>
                </a:effectLst>
              </a:rPr>
            </a:br>
            <a:r>
              <a:rPr lang="en-US" sz="6600" b="1" dirty="0" err="1">
                <a:solidFill>
                  <a:schemeClr val="bg1"/>
                </a:solidFill>
                <a:effectLst>
                  <a:outerShdw blurRad="38100" dist="38100" dir="2700000" algn="tl">
                    <a:srgbClr val="000000">
                      <a:alpha val="43137"/>
                    </a:srgbClr>
                  </a:outerShdw>
                </a:effectLst>
              </a:rPr>
              <a:t>SQLUnitTesting</a:t>
            </a:r>
            <a:endParaRPr sz="6600" b="1" dirty="0">
              <a:solidFill>
                <a:schemeClr val="bg1"/>
              </a:solidFill>
              <a:effectLst>
                <a:outerShdw blurRad="38100" dist="38100" dir="2700000" algn="tl">
                  <a:srgbClr val="000000">
                    <a:alpha val="43137"/>
                  </a:srgbClr>
                </a:outerShdw>
              </a:effectLst>
            </a:endParaRPr>
          </a:p>
        </p:txBody>
      </p:sp>
      <p:sp>
        <p:nvSpPr>
          <p:cNvPr id="575" name="Google Shape;575;p35"/>
          <p:cNvSpPr/>
          <p:nvPr/>
        </p:nvSpPr>
        <p:spPr>
          <a:xfrm>
            <a:off x="1591719" y="1212580"/>
            <a:ext cx="779561" cy="77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16</a:t>
            </a:fld>
            <a:endParaRPr/>
          </a:p>
        </p:txBody>
      </p:sp>
      <p:pic>
        <p:nvPicPr>
          <p:cNvPr id="2" name="Picture 1"/>
          <p:cNvPicPr>
            <a:picLocks noChangeAspect="1"/>
          </p:cNvPicPr>
          <p:nvPr/>
        </p:nvPicPr>
        <p:blipFill>
          <a:blip r:embed="rId3"/>
          <a:stretch>
            <a:fillRect/>
          </a:stretch>
        </p:blipFill>
        <p:spPr>
          <a:xfrm>
            <a:off x="6233673" y="1602360"/>
            <a:ext cx="2688569" cy="2566638"/>
          </a:xfrm>
          <a:prstGeom prst="rect">
            <a:avLst/>
          </a:prstGeom>
        </p:spPr>
      </p:pic>
    </p:spTree>
    <p:extLst>
      <p:ext uri="{BB962C8B-B14F-4D97-AF65-F5344CB8AC3E}">
        <p14:creationId xmlns:p14="http://schemas.microsoft.com/office/powerpoint/2010/main" val="2570832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17</a:t>
            </a:fld>
            <a:endParaRPr lang="en"/>
          </a:p>
        </p:txBody>
      </p:sp>
      <p:pic>
        <p:nvPicPr>
          <p:cNvPr id="3" name="Picture 2" descr="https://i2.wp.com/www.iamondemand.com/wp-content/uploads/2015/03/deliver-continuously1.png?zoom=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80" y="129972"/>
            <a:ext cx="8799871" cy="4834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909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sp>
        <p:nvSpPr>
          <p:cNvPr id="3" name="Content Placeholder 2"/>
          <p:cNvSpPr txBox="1">
            <a:spLocks/>
          </p:cNvSpPr>
          <p:nvPr/>
        </p:nvSpPr>
        <p:spPr>
          <a:xfrm>
            <a:off x="141919" y="914400"/>
            <a:ext cx="8636321" cy="471521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algn="just"/>
            <a:r>
              <a:rPr lang="en-GB" altLang="es-ES_tradnl" sz="2700" dirty="0">
                <a:solidFill>
                  <a:schemeClr val="bg1"/>
                </a:solidFill>
                <a:latin typeface="+mn-lt"/>
              </a:rPr>
              <a:t>Los </a:t>
            </a:r>
            <a:r>
              <a:rPr lang="en-GB" altLang="es-ES_tradnl" sz="2700" dirty="0" err="1">
                <a:solidFill>
                  <a:schemeClr val="bg1"/>
                </a:solidFill>
                <a:latin typeface="+mn-lt"/>
              </a:rPr>
              <a:t>objetos</a:t>
            </a:r>
            <a:r>
              <a:rPr lang="en-GB" altLang="es-ES_tradnl" sz="2700" dirty="0">
                <a:solidFill>
                  <a:schemeClr val="bg1"/>
                </a:solidFill>
                <a:latin typeface="+mn-lt"/>
              </a:rPr>
              <a:t> de </a:t>
            </a:r>
            <a:r>
              <a:rPr lang="en-GB" altLang="es-ES_tradnl" sz="2700" dirty="0" err="1">
                <a:solidFill>
                  <a:schemeClr val="bg1"/>
                </a:solidFill>
                <a:latin typeface="+mn-lt"/>
              </a:rPr>
              <a:t>nuestras</a:t>
            </a:r>
            <a:r>
              <a:rPr lang="en-GB" altLang="es-ES_tradnl" sz="2700" dirty="0">
                <a:solidFill>
                  <a:schemeClr val="bg1"/>
                </a:solidFill>
                <a:latin typeface="+mn-lt"/>
              </a:rPr>
              <a:t> BD son </a:t>
            </a:r>
            <a:r>
              <a:rPr lang="en-GB" altLang="es-ES_tradnl" sz="2700" dirty="0" err="1">
                <a:solidFill>
                  <a:schemeClr val="bg1"/>
                </a:solidFill>
                <a:latin typeface="+mn-lt"/>
              </a:rPr>
              <a:t>parte</a:t>
            </a:r>
            <a:r>
              <a:rPr lang="en-GB" altLang="es-ES_tradnl" sz="2700" dirty="0">
                <a:solidFill>
                  <a:schemeClr val="bg1"/>
                </a:solidFill>
                <a:latin typeface="+mn-lt"/>
              </a:rPr>
              <a:t> de </a:t>
            </a:r>
            <a:r>
              <a:rPr lang="en-GB" altLang="es-ES_tradnl" sz="2700" dirty="0" err="1">
                <a:solidFill>
                  <a:schemeClr val="bg1"/>
                </a:solidFill>
                <a:latin typeface="+mn-lt"/>
              </a:rPr>
              <a:t>nuestro</a:t>
            </a:r>
            <a:r>
              <a:rPr lang="en-GB" altLang="es-ES_tradnl" sz="2700" dirty="0">
                <a:solidFill>
                  <a:schemeClr val="bg1"/>
                </a:solidFill>
                <a:latin typeface="+mn-lt"/>
              </a:rPr>
              <a:t> software, por lo tanto, no hay </a:t>
            </a:r>
            <a:r>
              <a:rPr lang="en-GB" altLang="es-ES_tradnl" sz="2700" dirty="0" err="1">
                <a:solidFill>
                  <a:schemeClr val="bg1"/>
                </a:solidFill>
                <a:latin typeface="+mn-lt"/>
              </a:rPr>
              <a:t>argumento</a:t>
            </a:r>
            <a:r>
              <a:rPr lang="en-GB" altLang="es-ES_tradnl" sz="2700" dirty="0">
                <a:solidFill>
                  <a:schemeClr val="bg1"/>
                </a:solidFill>
                <a:latin typeface="+mn-lt"/>
              </a:rPr>
              <a:t> para NO </a:t>
            </a:r>
            <a:r>
              <a:rPr lang="en-GB" altLang="es-ES_tradnl" sz="2700" dirty="0" err="1">
                <a:solidFill>
                  <a:schemeClr val="bg1"/>
                </a:solidFill>
                <a:latin typeface="+mn-lt"/>
              </a:rPr>
              <a:t>probarlos</a:t>
            </a:r>
            <a:r>
              <a:rPr lang="en-GB" altLang="es-ES_tradnl" sz="2700" dirty="0">
                <a:solidFill>
                  <a:schemeClr val="bg1"/>
                </a:solidFill>
                <a:latin typeface="+mn-lt"/>
              </a:rPr>
              <a:t>.</a:t>
            </a:r>
          </a:p>
          <a:p>
            <a:pPr marL="139700" indent="0" algn="just">
              <a:buNone/>
            </a:pPr>
            <a:endParaRPr lang="en-GB" altLang="es-ES_tradnl" sz="2700" dirty="0">
              <a:solidFill>
                <a:schemeClr val="bg1"/>
              </a:solidFill>
              <a:latin typeface="+mn-lt"/>
            </a:endParaRPr>
          </a:p>
          <a:p>
            <a:pPr algn="just"/>
            <a:r>
              <a:rPr lang="en-GB" altLang="es-ES_tradnl" sz="2700" dirty="0">
                <a:solidFill>
                  <a:schemeClr val="bg1"/>
                </a:solidFill>
                <a:latin typeface="+mn-lt"/>
              </a:rPr>
              <a:t>Los Test </a:t>
            </a:r>
            <a:r>
              <a:rPr lang="en-GB" altLang="es-ES_tradnl" sz="2700" dirty="0" err="1">
                <a:solidFill>
                  <a:schemeClr val="bg1"/>
                </a:solidFill>
                <a:latin typeface="+mn-lt"/>
              </a:rPr>
              <a:t>Unitarios</a:t>
            </a:r>
            <a:r>
              <a:rPr lang="en-GB" altLang="es-ES_tradnl" sz="2700" dirty="0">
                <a:solidFill>
                  <a:schemeClr val="bg1"/>
                </a:solidFill>
                <a:latin typeface="+mn-lt"/>
              </a:rPr>
              <a:t> </a:t>
            </a:r>
            <a:r>
              <a:rPr lang="en-GB" altLang="es-ES_tradnl" sz="2700" dirty="0" err="1">
                <a:solidFill>
                  <a:schemeClr val="bg1"/>
                </a:solidFill>
                <a:latin typeface="+mn-lt"/>
              </a:rPr>
              <a:t>representan</a:t>
            </a:r>
            <a:r>
              <a:rPr lang="en-GB" altLang="es-ES_tradnl" sz="2700" dirty="0">
                <a:solidFill>
                  <a:schemeClr val="bg1"/>
                </a:solidFill>
                <a:latin typeface="+mn-lt"/>
              </a:rPr>
              <a:t> una </a:t>
            </a:r>
            <a:r>
              <a:rPr lang="en-GB" altLang="es-ES_tradnl" sz="2700" dirty="0" err="1">
                <a:solidFill>
                  <a:schemeClr val="bg1"/>
                </a:solidFill>
                <a:latin typeface="+mn-lt"/>
              </a:rPr>
              <a:t>manera</a:t>
            </a:r>
            <a:r>
              <a:rPr lang="en-GB" altLang="es-ES_tradnl" sz="2700" dirty="0">
                <a:solidFill>
                  <a:schemeClr val="bg1"/>
                </a:solidFill>
                <a:latin typeface="+mn-lt"/>
              </a:rPr>
              <a:t> </a:t>
            </a:r>
            <a:r>
              <a:rPr lang="en-GB" altLang="es-ES_tradnl" sz="2700" dirty="0" err="1">
                <a:solidFill>
                  <a:schemeClr val="bg1"/>
                </a:solidFill>
                <a:latin typeface="+mn-lt"/>
              </a:rPr>
              <a:t>valiosa</a:t>
            </a:r>
            <a:r>
              <a:rPr lang="en-GB" altLang="es-ES_tradnl" sz="2700" dirty="0">
                <a:solidFill>
                  <a:schemeClr val="bg1"/>
                </a:solidFill>
                <a:latin typeface="+mn-lt"/>
              </a:rPr>
              <a:t> de </a:t>
            </a:r>
            <a:r>
              <a:rPr lang="en-GB" altLang="es-ES_tradnl" sz="2700" dirty="0" err="1">
                <a:solidFill>
                  <a:schemeClr val="bg1"/>
                </a:solidFill>
                <a:latin typeface="+mn-lt"/>
              </a:rPr>
              <a:t>documentar</a:t>
            </a:r>
            <a:r>
              <a:rPr lang="en-GB" altLang="es-ES_tradnl" sz="2700" dirty="0">
                <a:solidFill>
                  <a:schemeClr val="bg1"/>
                </a:solidFill>
                <a:latin typeface="+mn-lt"/>
              </a:rPr>
              <a:t> </a:t>
            </a:r>
            <a:r>
              <a:rPr lang="en-GB" altLang="es-ES_tradnl" sz="2700" dirty="0" err="1">
                <a:solidFill>
                  <a:schemeClr val="bg1"/>
                </a:solidFill>
                <a:latin typeface="+mn-lt"/>
              </a:rPr>
              <a:t>nuestros</a:t>
            </a:r>
            <a:r>
              <a:rPr lang="en-GB" altLang="es-ES_tradnl" sz="2700" dirty="0">
                <a:solidFill>
                  <a:schemeClr val="bg1"/>
                </a:solidFill>
                <a:latin typeface="+mn-lt"/>
              </a:rPr>
              <a:t> </a:t>
            </a:r>
            <a:r>
              <a:rPr lang="en-GB" altLang="es-ES_tradnl" sz="2700" dirty="0" err="1">
                <a:solidFill>
                  <a:schemeClr val="bg1"/>
                </a:solidFill>
                <a:latin typeface="+mn-lt"/>
              </a:rPr>
              <a:t>objetos</a:t>
            </a:r>
            <a:r>
              <a:rPr lang="en-GB" altLang="es-ES_tradnl" sz="2700" dirty="0">
                <a:solidFill>
                  <a:schemeClr val="bg1"/>
                </a:solidFill>
                <a:latin typeface="+mn-lt"/>
              </a:rPr>
              <a:t> de BD.</a:t>
            </a:r>
          </a:p>
          <a:p>
            <a:pPr marL="139700" indent="0" algn="just">
              <a:buNone/>
            </a:pPr>
            <a:endParaRPr lang="en-GB" altLang="es-ES_tradnl" sz="2700" dirty="0">
              <a:solidFill>
                <a:schemeClr val="bg1"/>
              </a:solidFill>
              <a:latin typeface="+mn-lt"/>
            </a:endParaRPr>
          </a:p>
          <a:p>
            <a:pPr algn="just"/>
            <a:r>
              <a:rPr lang="en-GB" altLang="es-ES_tradnl" sz="2700" dirty="0">
                <a:solidFill>
                  <a:schemeClr val="bg1"/>
                </a:solidFill>
                <a:latin typeface="+mn-lt"/>
              </a:rPr>
              <a:t>Unit Testing es un </a:t>
            </a:r>
            <a:r>
              <a:rPr lang="en-GB" altLang="es-ES_tradnl" sz="2700" dirty="0" err="1">
                <a:solidFill>
                  <a:schemeClr val="bg1"/>
                </a:solidFill>
                <a:latin typeface="+mn-lt"/>
              </a:rPr>
              <a:t>mecanismo</a:t>
            </a:r>
            <a:r>
              <a:rPr lang="en-GB" altLang="es-ES_tradnl" sz="2700" dirty="0">
                <a:solidFill>
                  <a:schemeClr val="bg1"/>
                </a:solidFill>
                <a:latin typeface="+mn-lt"/>
              </a:rPr>
              <a:t> que </a:t>
            </a:r>
            <a:r>
              <a:rPr lang="en-GB" altLang="es-ES_tradnl" sz="2700" dirty="0" err="1">
                <a:solidFill>
                  <a:schemeClr val="bg1"/>
                </a:solidFill>
                <a:latin typeface="+mn-lt"/>
              </a:rPr>
              <a:t>nos</a:t>
            </a:r>
            <a:r>
              <a:rPr lang="en-GB" altLang="es-ES_tradnl" sz="2700" dirty="0">
                <a:solidFill>
                  <a:schemeClr val="bg1"/>
                </a:solidFill>
                <a:latin typeface="+mn-lt"/>
              </a:rPr>
              <a:t> </a:t>
            </a:r>
            <a:r>
              <a:rPr lang="en-GB" altLang="es-ES_tradnl" sz="2700" dirty="0" err="1">
                <a:solidFill>
                  <a:schemeClr val="bg1"/>
                </a:solidFill>
                <a:latin typeface="+mn-lt"/>
              </a:rPr>
              <a:t>ayuda</a:t>
            </a:r>
            <a:r>
              <a:rPr lang="en-GB" altLang="es-ES_tradnl" sz="2700" dirty="0">
                <a:solidFill>
                  <a:schemeClr val="bg1"/>
                </a:solidFill>
                <a:latin typeface="+mn-lt"/>
              </a:rPr>
              <a:t> a </a:t>
            </a:r>
            <a:r>
              <a:rPr lang="en-GB" altLang="es-ES_tradnl" sz="2700" dirty="0" err="1">
                <a:solidFill>
                  <a:schemeClr val="bg1"/>
                </a:solidFill>
                <a:latin typeface="+mn-lt"/>
              </a:rPr>
              <a:t>mejorar</a:t>
            </a:r>
            <a:r>
              <a:rPr lang="en-GB" altLang="es-ES_tradnl" sz="2700" dirty="0">
                <a:solidFill>
                  <a:schemeClr val="bg1"/>
                </a:solidFill>
                <a:latin typeface="+mn-lt"/>
              </a:rPr>
              <a:t> la forma </a:t>
            </a:r>
            <a:r>
              <a:rPr lang="en-GB" altLang="es-ES_tradnl" sz="2700" dirty="0" err="1">
                <a:solidFill>
                  <a:schemeClr val="bg1"/>
                </a:solidFill>
                <a:latin typeface="+mn-lt"/>
              </a:rPr>
              <a:t>en</a:t>
            </a:r>
            <a:r>
              <a:rPr lang="en-GB" altLang="es-ES_tradnl" sz="2700" dirty="0">
                <a:solidFill>
                  <a:schemeClr val="bg1"/>
                </a:solidFill>
                <a:latin typeface="+mn-lt"/>
              </a:rPr>
              <a:t> que </a:t>
            </a:r>
            <a:r>
              <a:rPr lang="en-GB" altLang="es-ES_tradnl" sz="2700" dirty="0" err="1">
                <a:solidFill>
                  <a:schemeClr val="bg1"/>
                </a:solidFill>
                <a:latin typeface="+mn-lt"/>
              </a:rPr>
              <a:t>desarrollamos</a:t>
            </a:r>
            <a:r>
              <a:rPr lang="en-GB" altLang="es-ES_tradnl" sz="2700" dirty="0">
                <a:solidFill>
                  <a:schemeClr val="bg1"/>
                </a:solidFill>
                <a:latin typeface="+mn-lt"/>
              </a:rPr>
              <a:t> </a:t>
            </a:r>
            <a:r>
              <a:rPr lang="en-GB" altLang="es-ES_tradnl" sz="2700" dirty="0" err="1">
                <a:solidFill>
                  <a:schemeClr val="bg1"/>
                </a:solidFill>
                <a:latin typeface="+mn-lt"/>
              </a:rPr>
              <a:t>nuestro</a:t>
            </a:r>
            <a:r>
              <a:rPr lang="en-GB" altLang="es-ES_tradnl" sz="2700" dirty="0">
                <a:solidFill>
                  <a:schemeClr val="bg1"/>
                </a:solidFill>
                <a:latin typeface="+mn-lt"/>
              </a:rPr>
              <a:t> </a:t>
            </a:r>
            <a:r>
              <a:rPr lang="en-GB" altLang="es-ES_tradnl" sz="2700" dirty="0" err="1">
                <a:solidFill>
                  <a:schemeClr val="bg1"/>
                </a:solidFill>
                <a:latin typeface="+mn-lt"/>
              </a:rPr>
              <a:t>codigo</a:t>
            </a:r>
            <a:r>
              <a:rPr lang="en-GB" altLang="es-ES_tradnl" sz="2700" dirty="0">
                <a:solidFill>
                  <a:schemeClr val="bg1"/>
                </a:solidFill>
                <a:latin typeface="+mn-lt"/>
              </a:rPr>
              <a:t> de BD.</a:t>
            </a:r>
          </a:p>
        </p:txBody>
      </p:sp>
      <p:sp>
        <p:nvSpPr>
          <p:cNvPr id="4" name="Title 37"/>
          <p:cNvSpPr txBox="1">
            <a:spLocks/>
          </p:cNvSpPr>
          <p:nvPr/>
        </p:nvSpPr>
        <p:spPr>
          <a:xfrm>
            <a:off x="141919" y="0"/>
            <a:ext cx="8480066" cy="6129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u="sng" dirty="0" err="1">
                <a:solidFill>
                  <a:srgbClr val="00CCFF"/>
                </a:solidFill>
                <a:effectLst>
                  <a:outerShdw blurRad="38100" dist="38100" dir="2700000" algn="tl">
                    <a:srgbClr val="000000">
                      <a:alpha val="43137"/>
                    </a:srgbClr>
                  </a:outerShdw>
                </a:effectLst>
                <a:latin typeface="+mj-lt"/>
              </a:rPr>
              <a:t>Recuerde</a:t>
            </a:r>
            <a:r>
              <a:rPr lang="en-US" sz="4000" b="1" u="sng" dirty="0">
                <a:solidFill>
                  <a:srgbClr val="00CCFF"/>
                </a:solidFill>
                <a:effectLst>
                  <a:outerShdw blurRad="38100" dist="38100" dir="2700000" algn="tl">
                    <a:srgbClr val="000000">
                      <a:alpha val="43137"/>
                    </a:srgbClr>
                  </a:outerShdw>
                </a:effectLst>
                <a:latin typeface="+mj-lt"/>
              </a:rPr>
              <a:t> …</a:t>
            </a:r>
          </a:p>
        </p:txBody>
      </p:sp>
    </p:spTree>
    <p:extLst>
      <p:ext uri="{BB962C8B-B14F-4D97-AF65-F5344CB8AC3E}">
        <p14:creationId xmlns:p14="http://schemas.microsoft.com/office/powerpoint/2010/main" val="19615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sp>
        <p:nvSpPr>
          <p:cNvPr id="3" name="Title 37"/>
          <p:cNvSpPr txBox="1">
            <a:spLocks/>
          </p:cNvSpPr>
          <p:nvPr/>
        </p:nvSpPr>
        <p:spPr>
          <a:xfrm>
            <a:off x="2147700" y="1209367"/>
            <a:ext cx="4803707" cy="273336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400" b="1" u="sng" dirty="0">
                <a:solidFill>
                  <a:schemeClr val="bg1"/>
                </a:solidFill>
                <a:effectLst>
                  <a:outerShdw blurRad="38100" dist="38100" dir="2700000" algn="tl">
                    <a:srgbClr val="000000">
                      <a:alpha val="43137"/>
                    </a:srgbClr>
                  </a:outerShdw>
                </a:effectLst>
                <a:latin typeface="Nixie One" panose="020B0604020202020204" charset="0"/>
              </a:rPr>
              <a:t>Gracias por </a:t>
            </a:r>
            <a:r>
              <a:rPr lang="en-US" sz="5400" b="1" u="sng" dirty="0" err="1">
                <a:solidFill>
                  <a:schemeClr val="bg1"/>
                </a:solidFill>
                <a:effectLst>
                  <a:outerShdw blurRad="38100" dist="38100" dir="2700000" algn="tl">
                    <a:srgbClr val="000000">
                      <a:alpha val="43137"/>
                    </a:srgbClr>
                  </a:outerShdw>
                </a:effectLst>
                <a:latin typeface="Nixie One" panose="020B0604020202020204" charset="0"/>
              </a:rPr>
              <a:t>su</a:t>
            </a:r>
            <a:r>
              <a:rPr lang="en-US" sz="5400" b="1" u="sng" dirty="0">
                <a:solidFill>
                  <a:schemeClr val="bg1"/>
                </a:solidFill>
                <a:effectLst>
                  <a:outerShdw blurRad="38100" dist="38100" dir="2700000" algn="tl">
                    <a:srgbClr val="000000">
                      <a:alpha val="43137"/>
                    </a:srgbClr>
                  </a:outerShdw>
                </a:effectLst>
                <a:latin typeface="Nixie One" panose="020B0604020202020204" charset="0"/>
              </a:rPr>
              <a:t> </a:t>
            </a:r>
            <a:r>
              <a:rPr lang="en-US" sz="5400" b="1" u="sng" dirty="0" err="1">
                <a:solidFill>
                  <a:schemeClr val="bg1"/>
                </a:solidFill>
                <a:effectLst>
                  <a:outerShdw blurRad="38100" dist="38100" dir="2700000" algn="tl">
                    <a:srgbClr val="000000">
                      <a:alpha val="43137"/>
                    </a:srgbClr>
                  </a:outerShdw>
                </a:effectLst>
                <a:latin typeface="Nixie One" panose="020B0604020202020204" charset="0"/>
              </a:rPr>
              <a:t>atención</a:t>
            </a:r>
            <a:endParaRPr lang="en-US" sz="5400" b="1" u="sng" dirty="0">
              <a:solidFill>
                <a:schemeClr val="bg1"/>
              </a:solidFill>
              <a:effectLst>
                <a:outerShdw blurRad="38100" dist="38100" dir="2700000" algn="tl">
                  <a:srgbClr val="000000">
                    <a:alpha val="43137"/>
                  </a:srgbClr>
                </a:outerShdw>
              </a:effectLst>
              <a:latin typeface="Nixie One" panose="020B0604020202020204" charset="0"/>
            </a:endParaRPr>
          </a:p>
        </p:txBody>
      </p:sp>
    </p:spTree>
    <p:extLst>
      <p:ext uri="{BB962C8B-B14F-4D97-AF65-F5344CB8AC3E}">
        <p14:creationId xmlns:p14="http://schemas.microsoft.com/office/powerpoint/2010/main" val="1756455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a:xfrm>
            <a:off x="316683" y="2288090"/>
            <a:ext cx="4632406" cy="470928"/>
          </a:xfrm>
        </p:spPr>
        <p:txBody>
          <a:bodyPr/>
          <a:lstStyle/>
          <a:p>
            <a:r>
              <a:rPr lang="en-US" b="1" dirty="0">
                <a:solidFill>
                  <a:schemeClr val="bg1"/>
                </a:solidFill>
              </a:rPr>
              <a:t>Geovanny Hernandez</a:t>
            </a:r>
          </a:p>
        </p:txBody>
      </p:sp>
      <p:sp>
        <p:nvSpPr>
          <p:cNvPr id="45" name="Text Placeholder 44"/>
          <p:cNvSpPr>
            <a:spLocks noGrp="1"/>
          </p:cNvSpPr>
          <p:nvPr>
            <p:ph type="body" sz="quarter" idx="10"/>
          </p:nvPr>
        </p:nvSpPr>
        <p:spPr>
          <a:xfrm>
            <a:off x="1346093" y="2965964"/>
            <a:ext cx="3813084" cy="405685"/>
          </a:xfrm>
        </p:spPr>
        <p:txBody>
          <a:bodyPr/>
          <a:lstStyle/>
          <a:p>
            <a:r>
              <a:rPr lang="en-US" sz="1800" b="1" dirty="0">
                <a:solidFill>
                  <a:schemeClr val="bg1"/>
                </a:solidFill>
              </a:rPr>
              <a:t>DB Engineer - </a:t>
            </a:r>
          </a:p>
        </p:txBody>
      </p:sp>
      <p:sp>
        <p:nvSpPr>
          <p:cNvPr id="150" name="Text Placeholder 149"/>
          <p:cNvSpPr>
            <a:spLocks noGrp="1"/>
          </p:cNvSpPr>
          <p:nvPr>
            <p:ph type="body" sz="quarter" idx="11"/>
          </p:nvPr>
        </p:nvSpPr>
        <p:spPr>
          <a:xfrm>
            <a:off x="6159647" y="696614"/>
            <a:ext cx="1984609" cy="603509"/>
          </a:xfrm>
        </p:spPr>
        <p:txBody>
          <a:bodyPr/>
          <a:lstStyle/>
          <a:p>
            <a:r>
              <a:rPr lang="en-US" b="1" dirty="0">
                <a:solidFill>
                  <a:schemeClr val="accent1">
                    <a:lumMod val="75000"/>
                  </a:schemeClr>
                </a:solidFill>
              </a:rPr>
              <a:t>DB Engineer / MCT</a:t>
            </a:r>
          </a:p>
        </p:txBody>
      </p:sp>
      <p:pic>
        <p:nvPicPr>
          <p:cNvPr id="4" name="Picture Placeholder 3"/>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6549" r="6549"/>
          <a:stretch>
            <a:fillRect/>
          </a:stretch>
        </p:blipFill>
        <p:spPr>
          <a:xfrm>
            <a:off x="1911367" y="696614"/>
            <a:ext cx="1443038" cy="1443037"/>
          </a:xfrm>
        </p:spPr>
      </p:pic>
      <p:sp>
        <p:nvSpPr>
          <p:cNvPr id="152" name="Text Placeholder 151"/>
          <p:cNvSpPr>
            <a:spLocks noGrp="1"/>
          </p:cNvSpPr>
          <p:nvPr>
            <p:ph type="body" sz="quarter" idx="13"/>
          </p:nvPr>
        </p:nvSpPr>
        <p:spPr>
          <a:xfrm>
            <a:off x="5819505" y="1252975"/>
            <a:ext cx="2947125" cy="1503356"/>
          </a:xfrm>
        </p:spPr>
        <p:txBody>
          <a:bodyPr/>
          <a:lstStyle/>
          <a:p>
            <a:pPr algn="just"/>
            <a:r>
              <a:rPr lang="en-US" sz="1200" b="1" dirty="0" err="1">
                <a:solidFill>
                  <a:schemeClr val="tx1"/>
                </a:solidFill>
              </a:rPr>
              <a:t>Ingeniero</a:t>
            </a:r>
            <a:r>
              <a:rPr lang="en-US" sz="1200" b="1" dirty="0">
                <a:solidFill>
                  <a:schemeClr val="tx1"/>
                </a:solidFill>
              </a:rPr>
              <a:t> de Base de </a:t>
            </a:r>
            <a:r>
              <a:rPr lang="en-US" sz="1200" b="1" dirty="0" err="1">
                <a:solidFill>
                  <a:schemeClr val="tx1"/>
                </a:solidFill>
              </a:rPr>
              <a:t>Datos</a:t>
            </a:r>
            <a:r>
              <a:rPr lang="en-US" sz="1200" b="1" dirty="0">
                <a:solidFill>
                  <a:schemeClr val="tx1"/>
                </a:solidFill>
              </a:rPr>
              <a:t> y Microsoft Certified Trainer con </a:t>
            </a:r>
            <a:r>
              <a:rPr lang="en-US" sz="1200" b="1" dirty="0" err="1">
                <a:solidFill>
                  <a:schemeClr val="tx1"/>
                </a:solidFill>
              </a:rPr>
              <a:t>más</a:t>
            </a:r>
            <a:r>
              <a:rPr lang="en-US" sz="1200" b="1" dirty="0">
                <a:solidFill>
                  <a:schemeClr val="tx1"/>
                </a:solidFill>
              </a:rPr>
              <a:t> de </a:t>
            </a:r>
            <a:r>
              <a:rPr lang="en-US" sz="1200" b="1" dirty="0" err="1">
                <a:solidFill>
                  <a:schemeClr val="tx1"/>
                </a:solidFill>
              </a:rPr>
              <a:t>catorce</a:t>
            </a:r>
            <a:r>
              <a:rPr lang="en-US" sz="1200" b="1" dirty="0">
                <a:solidFill>
                  <a:schemeClr val="tx1"/>
                </a:solidFill>
              </a:rPr>
              <a:t> </a:t>
            </a:r>
            <a:r>
              <a:rPr lang="en-US" sz="1200" b="1" dirty="0" err="1">
                <a:solidFill>
                  <a:schemeClr val="tx1"/>
                </a:solidFill>
              </a:rPr>
              <a:t>años</a:t>
            </a:r>
            <a:r>
              <a:rPr lang="en-US" sz="1200" b="1" dirty="0">
                <a:solidFill>
                  <a:schemeClr val="tx1"/>
                </a:solidFill>
              </a:rPr>
              <a:t> de </a:t>
            </a:r>
            <a:r>
              <a:rPr lang="en-US" sz="1200" b="1" dirty="0" err="1">
                <a:solidFill>
                  <a:schemeClr val="tx1"/>
                </a:solidFill>
              </a:rPr>
              <a:t>experiencia</a:t>
            </a:r>
            <a:r>
              <a:rPr lang="en-US" sz="1200" b="1" dirty="0">
                <a:solidFill>
                  <a:schemeClr val="tx1"/>
                </a:solidFill>
              </a:rPr>
              <a:t> </a:t>
            </a:r>
            <a:r>
              <a:rPr lang="en-US" sz="1200" b="1" dirty="0" err="1">
                <a:solidFill>
                  <a:schemeClr val="tx1"/>
                </a:solidFill>
              </a:rPr>
              <a:t>en</a:t>
            </a:r>
            <a:r>
              <a:rPr lang="en-US" sz="1200" b="1" dirty="0">
                <a:solidFill>
                  <a:schemeClr val="tx1"/>
                </a:solidFill>
              </a:rPr>
              <a:t> el Desarrollo de software y un gran </a:t>
            </a:r>
            <a:r>
              <a:rPr lang="en-US" sz="1200" b="1" dirty="0" err="1">
                <a:solidFill>
                  <a:schemeClr val="tx1"/>
                </a:solidFill>
              </a:rPr>
              <a:t>apasiado</a:t>
            </a:r>
            <a:r>
              <a:rPr lang="en-US" sz="1200" b="1" dirty="0">
                <a:solidFill>
                  <a:schemeClr val="tx1"/>
                </a:solidFill>
              </a:rPr>
              <a:t> por </a:t>
            </a:r>
            <a:r>
              <a:rPr lang="en-US" sz="1200" b="1" dirty="0" err="1">
                <a:solidFill>
                  <a:schemeClr val="tx1"/>
                </a:solidFill>
              </a:rPr>
              <a:t>temas</a:t>
            </a:r>
            <a:r>
              <a:rPr lang="en-US" sz="1200" b="1" dirty="0">
                <a:solidFill>
                  <a:schemeClr val="tx1"/>
                </a:solidFill>
              </a:rPr>
              <a:t> </a:t>
            </a:r>
            <a:r>
              <a:rPr lang="en-US" sz="1200" b="1" dirty="0" err="1">
                <a:solidFill>
                  <a:schemeClr val="tx1"/>
                </a:solidFill>
              </a:rPr>
              <a:t>como</a:t>
            </a:r>
            <a:r>
              <a:rPr lang="en-US" sz="1200" b="1" dirty="0">
                <a:solidFill>
                  <a:schemeClr val="tx1"/>
                </a:solidFill>
              </a:rPr>
              <a:t> performance tuning </a:t>
            </a:r>
            <a:r>
              <a:rPr lang="en-US" sz="1200" b="1" dirty="0" err="1">
                <a:solidFill>
                  <a:schemeClr val="tx1"/>
                </a:solidFill>
              </a:rPr>
              <a:t>en</a:t>
            </a:r>
            <a:r>
              <a:rPr lang="en-US" sz="1200" b="1" dirty="0">
                <a:solidFill>
                  <a:schemeClr val="tx1"/>
                </a:solidFill>
              </a:rPr>
              <a:t> Bases de </a:t>
            </a:r>
            <a:r>
              <a:rPr lang="en-US" sz="1200" b="1" dirty="0" err="1">
                <a:solidFill>
                  <a:schemeClr val="tx1"/>
                </a:solidFill>
              </a:rPr>
              <a:t>Datos</a:t>
            </a:r>
            <a:r>
              <a:rPr lang="en-US" sz="1200" b="1" dirty="0">
                <a:solidFill>
                  <a:schemeClr val="tx1"/>
                </a:solidFill>
              </a:rPr>
              <a:t>, Unit Testing y Python.</a:t>
            </a:r>
          </a:p>
        </p:txBody>
      </p:sp>
      <p:sp>
        <p:nvSpPr>
          <p:cNvPr id="154" name="Text Placeholder 153"/>
          <p:cNvSpPr>
            <a:spLocks noGrp="1"/>
          </p:cNvSpPr>
          <p:nvPr>
            <p:ph type="body" sz="quarter" idx="15"/>
          </p:nvPr>
        </p:nvSpPr>
        <p:spPr>
          <a:xfrm>
            <a:off x="5819505" y="3312692"/>
            <a:ext cx="3095895" cy="899847"/>
          </a:xfrm>
        </p:spPr>
        <p:txBody>
          <a:bodyPr/>
          <a:lstStyle/>
          <a:p>
            <a:pPr algn="just"/>
            <a:r>
              <a:rPr lang="en-US" sz="1200" b="1" dirty="0" err="1">
                <a:solidFill>
                  <a:schemeClr val="tx1"/>
                </a:solidFill>
              </a:rPr>
              <a:t>Originario</a:t>
            </a:r>
            <a:r>
              <a:rPr lang="en-US" sz="1200" b="1" dirty="0">
                <a:solidFill>
                  <a:schemeClr val="tx1"/>
                </a:solidFill>
              </a:rPr>
              <a:t> de Nicaragua(America central) , </a:t>
            </a:r>
            <a:r>
              <a:rPr lang="en-US" sz="1200" b="1" dirty="0" err="1">
                <a:solidFill>
                  <a:schemeClr val="tx1"/>
                </a:solidFill>
              </a:rPr>
              <a:t>en</a:t>
            </a:r>
            <a:r>
              <a:rPr lang="en-US" sz="1200" b="1" dirty="0">
                <a:solidFill>
                  <a:schemeClr val="tx1"/>
                </a:solidFill>
              </a:rPr>
              <a:t> la </a:t>
            </a:r>
            <a:r>
              <a:rPr lang="en-US" sz="1200" b="1" dirty="0" err="1">
                <a:solidFill>
                  <a:schemeClr val="tx1"/>
                </a:solidFill>
              </a:rPr>
              <a:t>actualidad</a:t>
            </a:r>
            <a:r>
              <a:rPr lang="en-US" sz="1200" b="1" dirty="0">
                <a:solidFill>
                  <a:schemeClr val="tx1"/>
                </a:solidFill>
              </a:rPr>
              <a:t> </a:t>
            </a:r>
            <a:r>
              <a:rPr lang="en-US" sz="1200" b="1" dirty="0" err="1">
                <a:solidFill>
                  <a:schemeClr val="tx1"/>
                </a:solidFill>
              </a:rPr>
              <a:t>vive</a:t>
            </a:r>
            <a:r>
              <a:rPr lang="en-US" sz="1200" b="1" dirty="0">
                <a:solidFill>
                  <a:schemeClr val="tx1"/>
                </a:solidFill>
              </a:rPr>
              <a:t> </a:t>
            </a:r>
            <a:r>
              <a:rPr lang="en-US" sz="1200" b="1" dirty="0" err="1">
                <a:solidFill>
                  <a:schemeClr val="tx1"/>
                </a:solidFill>
              </a:rPr>
              <a:t>en</a:t>
            </a:r>
            <a:r>
              <a:rPr lang="en-US" sz="1200" b="1" dirty="0">
                <a:solidFill>
                  <a:schemeClr val="tx1"/>
                </a:solidFill>
              </a:rPr>
              <a:t> Málaga, </a:t>
            </a:r>
            <a:r>
              <a:rPr lang="en-US" sz="1200" b="1" dirty="0" err="1">
                <a:solidFill>
                  <a:schemeClr val="tx1"/>
                </a:solidFill>
              </a:rPr>
              <a:t>España</a:t>
            </a:r>
            <a:r>
              <a:rPr lang="en-US" sz="1200" b="1" dirty="0">
                <a:solidFill>
                  <a:schemeClr val="tx1"/>
                </a:solidFill>
              </a:rPr>
              <a:t> con </a:t>
            </a:r>
            <a:r>
              <a:rPr lang="en-US" sz="1200" b="1" dirty="0" err="1">
                <a:solidFill>
                  <a:schemeClr val="tx1"/>
                </a:solidFill>
              </a:rPr>
              <a:t>su</a:t>
            </a:r>
            <a:r>
              <a:rPr lang="en-US" sz="1200" b="1" dirty="0">
                <a:solidFill>
                  <a:schemeClr val="tx1"/>
                </a:solidFill>
              </a:rPr>
              <a:t> </a:t>
            </a:r>
            <a:r>
              <a:rPr lang="en-US" sz="1200" b="1" dirty="0" err="1">
                <a:solidFill>
                  <a:schemeClr val="tx1"/>
                </a:solidFill>
              </a:rPr>
              <a:t>esposa</a:t>
            </a:r>
            <a:r>
              <a:rPr lang="en-US" sz="1200" b="1" dirty="0">
                <a:solidFill>
                  <a:schemeClr val="tx1"/>
                </a:solidFill>
              </a:rPr>
              <a:t> e </a:t>
            </a:r>
            <a:r>
              <a:rPr lang="en-US" sz="1200" b="1" dirty="0" err="1">
                <a:solidFill>
                  <a:schemeClr val="tx1"/>
                </a:solidFill>
              </a:rPr>
              <a:t>hijos</a:t>
            </a:r>
            <a:r>
              <a:rPr lang="en-US" sz="1200" b="1" dirty="0">
                <a:solidFill>
                  <a:schemeClr val="tx1"/>
                </a:solidFill>
              </a:rPr>
              <a:t>. </a:t>
            </a:r>
          </a:p>
        </p:txBody>
      </p:sp>
      <p:sp>
        <p:nvSpPr>
          <p:cNvPr id="37" name="Text Placeholder 156">
            <a:extLst>
              <a:ext uri="{FF2B5EF4-FFF2-40B4-BE49-F238E27FC236}">
                <a16:creationId xmlns:a16="http://schemas.microsoft.com/office/drawing/2014/main" id="{C6185EAF-833B-40A1-93F6-A486E5C56CB0}"/>
              </a:ext>
            </a:extLst>
          </p:cNvPr>
          <p:cNvSpPr txBox="1">
            <a:spLocks/>
          </p:cNvSpPr>
          <p:nvPr/>
        </p:nvSpPr>
        <p:spPr>
          <a:xfrm>
            <a:off x="1136415" y="3857503"/>
            <a:ext cx="3362433" cy="279356"/>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dirty="0">
                <a:solidFill>
                  <a:schemeClr val="bg1"/>
                </a:solidFill>
              </a:rPr>
              <a:t>https://www.geohernandez.net/ </a:t>
            </a:r>
            <a:endParaRPr lang="en-US" sz="1400" b="1" i="1" dirty="0">
              <a:solidFill>
                <a:schemeClr val="bg1"/>
              </a:solidFill>
            </a:endParaRPr>
          </a:p>
        </p:txBody>
      </p:sp>
      <p:grpSp>
        <p:nvGrpSpPr>
          <p:cNvPr id="3" name="Group 2">
            <a:extLst>
              <a:ext uri="{FF2B5EF4-FFF2-40B4-BE49-F238E27FC236}">
                <a16:creationId xmlns:a16="http://schemas.microsoft.com/office/drawing/2014/main" id="{D79DC188-2934-4C80-AF0C-CCBECD2DE1AD}"/>
              </a:ext>
            </a:extLst>
          </p:cNvPr>
          <p:cNvGrpSpPr/>
          <p:nvPr/>
        </p:nvGrpSpPr>
        <p:grpSpPr>
          <a:xfrm>
            <a:off x="639854" y="3750934"/>
            <a:ext cx="383644" cy="408091"/>
            <a:chOff x="600814" y="3150619"/>
            <a:chExt cx="229600" cy="229600"/>
          </a:xfrm>
        </p:grpSpPr>
        <p:sp>
          <p:nvSpPr>
            <p:cNvPr id="38" name="Rounded Rectangle 8">
              <a:extLst>
                <a:ext uri="{FF2B5EF4-FFF2-40B4-BE49-F238E27FC236}">
                  <a16:creationId xmlns:a16="http://schemas.microsoft.com/office/drawing/2014/main" id="{C6C89C68-11C0-43F5-9365-62F42761E3DA}"/>
                </a:ext>
              </a:extLst>
            </p:cNvPr>
            <p:cNvSpPr/>
            <p:nvPr/>
          </p:nvSpPr>
          <p:spPr>
            <a:xfrm>
              <a:off x="600814" y="3150619"/>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E2C5C509-1D01-402F-A296-FF3D8BFC7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216" y="3204234"/>
              <a:ext cx="122535" cy="122535"/>
            </a:xfrm>
            <a:prstGeom prst="roundRect">
              <a:avLst>
                <a:gd name="adj" fmla="val 0"/>
              </a:avLst>
            </a:prstGeom>
            <a:solidFill>
              <a:srgbClr val="FFFFFF">
                <a:shade val="85000"/>
              </a:srgbClr>
            </a:solidFill>
            <a:ln>
              <a:noFill/>
            </a:ln>
            <a:effectLst>
              <a:reflection blurRad="12700" stA="0" endPos="0" dist="5000" dir="5400000" sy="-100000" algn="bl" rotWithShape="0"/>
            </a:effectLst>
          </p:spPr>
        </p:pic>
      </p:grpSp>
      <p:pic>
        <p:nvPicPr>
          <p:cNvPr id="5" name="Picture 4"/>
          <p:cNvPicPr>
            <a:picLocks noChangeAspect="1"/>
          </p:cNvPicPr>
          <p:nvPr/>
        </p:nvPicPr>
        <p:blipFill>
          <a:blip r:embed="rId5"/>
          <a:stretch>
            <a:fillRect/>
          </a:stretch>
        </p:blipFill>
        <p:spPr>
          <a:xfrm>
            <a:off x="3071798" y="3014819"/>
            <a:ext cx="1173399" cy="381231"/>
          </a:xfrm>
          <a:prstGeom prst="rect">
            <a:avLst/>
          </a:prstGeom>
        </p:spPr>
      </p:pic>
      <p:sp>
        <p:nvSpPr>
          <p:cNvPr id="26" name="Text Placeholder 158">
            <a:extLst>
              <a:ext uri="{FF2B5EF4-FFF2-40B4-BE49-F238E27FC236}">
                <a16:creationId xmlns:a16="http://schemas.microsoft.com/office/drawing/2014/main" id="{23288460-89AA-4659-ADE4-ACF1C930819A}"/>
              </a:ext>
            </a:extLst>
          </p:cNvPr>
          <p:cNvSpPr txBox="1">
            <a:spLocks/>
          </p:cNvSpPr>
          <p:nvPr/>
        </p:nvSpPr>
        <p:spPr>
          <a:xfrm>
            <a:off x="1136415" y="4341161"/>
            <a:ext cx="2476069" cy="261938"/>
          </a:xfrm>
          <a:prstGeom prst="rect">
            <a:avLst/>
          </a:prstGeom>
        </p:spPr>
        <p:txBody>
          <a:bodyPr vert="horz" lIns="91440" tIns="45720" rIns="91440" bIns="45720" rtlCol="0">
            <a:noAutofit/>
          </a:bodyPr>
          <a:lstStyle>
            <a:lvl1pPr marL="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en-CA" sz="1400" b="1" dirty="0">
                <a:solidFill>
                  <a:schemeClr val="bg1"/>
                </a:solidFill>
              </a:rPr>
              <a:t>me@geohernandez.net</a:t>
            </a:r>
          </a:p>
        </p:txBody>
      </p:sp>
      <p:grpSp>
        <p:nvGrpSpPr>
          <p:cNvPr id="27" name="Group 26">
            <a:extLst>
              <a:ext uri="{FF2B5EF4-FFF2-40B4-BE49-F238E27FC236}">
                <a16:creationId xmlns:a16="http://schemas.microsoft.com/office/drawing/2014/main" id="{DFA398C3-C596-45B1-9351-950FD73AEF93}"/>
              </a:ext>
            </a:extLst>
          </p:cNvPr>
          <p:cNvGrpSpPr/>
          <p:nvPr/>
        </p:nvGrpSpPr>
        <p:grpSpPr>
          <a:xfrm>
            <a:off x="632014" y="4341161"/>
            <a:ext cx="379922" cy="358296"/>
            <a:chOff x="608171" y="4600375"/>
            <a:chExt cx="229600" cy="229600"/>
          </a:xfrm>
        </p:grpSpPr>
        <p:sp>
          <p:nvSpPr>
            <p:cNvPr id="28" name="Rounded Rectangle 8">
              <a:extLst>
                <a:ext uri="{FF2B5EF4-FFF2-40B4-BE49-F238E27FC236}">
                  <a16:creationId xmlns:a16="http://schemas.microsoft.com/office/drawing/2014/main" id="{4FA35E8D-34B7-49C8-955E-44B3497721AB}"/>
                </a:ext>
              </a:extLst>
            </p:cNvPr>
            <p:cNvSpPr/>
            <p:nvPr/>
          </p:nvSpPr>
          <p:spPr>
            <a:xfrm>
              <a:off x="608171" y="4600375"/>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F962363E-C005-44FA-9F27-C88E966EF6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6216" y="4645953"/>
              <a:ext cx="145235" cy="145235"/>
            </a:xfrm>
            <a:prstGeom prst="rect">
              <a:avLst/>
            </a:prstGeom>
          </p:spPr>
        </p:pic>
      </p:grpSp>
      <p:sp>
        <p:nvSpPr>
          <p:cNvPr id="33" name="Text Placeholder 149"/>
          <p:cNvSpPr>
            <a:spLocks noGrp="1"/>
          </p:cNvSpPr>
          <p:nvPr>
            <p:ph type="body" sz="quarter" idx="11"/>
          </p:nvPr>
        </p:nvSpPr>
        <p:spPr>
          <a:xfrm>
            <a:off x="5876860" y="2756331"/>
            <a:ext cx="3074657" cy="603509"/>
          </a:xfrm>
        </p:spPr>
        <p:txBody>
          <a:bodyPr/>
          <a:lstStyle/>
          <a:p>
            <a:pPr algn="just"/>
            <a:r>
              <a:rPr lang="en-US" b="1" dirty="0" err="1">
                <a:solidFill>
                  <a:schemeClr val="accent1">
                    <a:lumMod val="75000"/>
                  </a:schemeClr>
                </a:solidFill>
              </a:rPr>
              <a:t>Voluntario</a:t>
            </a:r>
            <a:r>
              <a:rPr lang="en-US" b="1" dirty="0">
                <a:solidFill>
                  <a:schemeClr val="accent1">
                    <a:lumMod val="75000"/>
                  </a:schemeClr>
                </a:solidFill>
              </a:rPr>
              <a:t> </a:t>
            </a:r>
            <a:r>
              <a:rPr lang="en-US" b="1" dirty="0" err="1">
                <a:solidFill>
                  <a:schemeClr val="accent1">
                    <a:lumMod val="75000"/>
                  </a:schemeClr>
                </a:solidFill>
              </a:rPr>
              <a:t>en</a:t>
            </a:r>
            <a:r>
              <a:rPr lang="en-US" b="1" dirty="0">
                <a:solidFill>
                  <a:schemeClr val="accent1">
                    <a:lumMod val="75000"/>
                  </a:schemeClr>
                </a:solidFill>
              </a:rPr>
              <a:t> PASS / Data enthusiast</a:t>
            </a:r>
          </a:p>
        </p:txBody>
      </p:sp>
    </p:spTree>
    <p:extLst>
      <p:ext uri="{BB962C8B-B14F-4D97-AF65-F5344CB8AC3E}">
        <p14:creationId xmlns:p14="http://schemas.microsoft.com/office/powerpoint/2010/main" val="4077789955"/>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1809586" y="222256"/>
            <a:ext cx="56388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AGENDA</a:t>
            </a:r>
            <a:endParaRPr dirty="0"/>
          </a:p>
        </p:txBody>
      </p:sp>
      <p:sp>
        <p:nvSpPr>
          <p:cNvPr id="5" name="Content Placeholder 6"/>
          <p:cNvSpPr txBox="1">
            <a:spLocks/>
          </p:cNvSpPr>
          <p:nvPr/>
        </p:nvSpPr>
        <p:spPr>
          <a:xfrm>
            <a:off x="2371473" y="1453274"/>
            <a:ext cx="6331094" cy="33982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Wingdings" panose="05000000000000000000" pitchFamily="2" charset="2"/>
              <a:buChar char="q"/>
            </a:pPr>
            <a:r>
              <a:rPr lang="en-US" sz="2400" dirty="0" err="1">
                <a:solidFill>
                  <a:schemeClr val="bg1"/>
                </a:solidFill>
              </a:rPr>
              <a:t>Porque</a:t>
            </a:r>
            <a:r>
              <a:rPr lang="en-US" sz="2400" dirty="0">
                <a:solidFill>
                  <a:schemeClr val="bg1"/>
                </a:solidFill>
              </a:rPr>
              <a:t> </a:t>
            </a:r>
            <a:r>
              <a:rPr lang="en-US" sz="2400" dirty="0" err="1">
                <a:solidFill>
                  <a:schemeClr val="bg1"/>
                </a:solidFill>
              </a:rPr>
              <a:t>deberiamos</a:t>
            </a:r>
            <a:r>
              <a:rPr lang="en-US" sz="2400" dirty="0">
                <a:solidFill>
                  <a:schemeClr val="bg1"/>
                </a:solidFill>
              </a:rPr>
              <a:t> </a:t>
            </a:r>
            <a:r>
              <a:rPr lang="en-US" sz="2400" dirty="0" err="1">
                <a:solidFill>
                  <a:schemeClr val="bg1"/>
                </a:solidFill>
              </a:rPr>
              <a:t>hacer</a:t>
            </a:r>
            <a:r>
              <a:rPr lang="en-US" sz="2400" dirty="0">
                <a:solidFill>
                  <a:schemeClr val="bg1"/>
                </a:solidFill>
              </a:rPr>
              <a:t> Unit Testing </a:t>
            </a:r>
            <a:r>
              <a:rPr lang="en-US" sz="2400" dirty="0" err="1">
                <a:solidFill>
                  <a:schemeClr val="bg1"/>
                </a:solidFill>
              </a:rPr>
              <a:t>en</a:t>
            </a:r>
            <a:r>
              <a:rPr lang="en-US" sz="2400" dirty="0">
                <a:solidFill>
                  <a:schemeClr val="bg1"/>
                </a:solidFill>
              </a:rPr>
              <a:t> MS SQL Server? </a:t>
            </a:r>
            <a:r>
              <a:rPr lang="en-US" sz="2400" dirty="0" err="1">
                <a:solidFill>
                  <a:schemeClr val="bg1"/>
                </a:solidFill>
              </a:rPr>
              <a:t>Pensamientos</a:t>
            </a:r>
            <a:r>
              <a:rPr lang="en-US" sz="2400" dirty="0">
                <a:solidFill>
                  <a:schemeClr val="bg1"/>
                </a:solidFill>
              </a:rPr>
              <a:t> y </a:t>
            </a:r>
            <a:r>
              <a:rPr lang="en-US" sz="2400" dirty="0" err="1">
                <a:solidFill>
                  <a:schemeClr val="bg1"/>
                </a:solidFill>
              </a:rPr>
              <a:t>perspectivas</a:t>
            </a:r>
            <a:endParaRPr lang="en-US" sz="2400" dirty="0">
              <a:solidFill>
                <a:schemeClr val="bg1"/>
              </a:solidFill>
            </a:endParaRPr>
          </a:p>
          <a:p>
            <a:endParaRPr lang="en-US" sz="2400" dirty="0">
              <a:solidFill>
                <a:schemeClr val="bg1"/>
              </a:solidFill>
            </a:endParaRPr>
          </a:p>
          <a:p>
            <a:pPr marL="342900" indent="-342900">
              <a:buFont typeface="Wingdings" panose="05000000000000000000" pitchFamily="2" charset="2"/>
              <a:buChar char="q"/>
            </a:pPr>
            <a:r>
              <a:rPr lang="en-US" sz="2400" dirty="0" err="1">
                <a:solidFill>
                  <a:schemeClr val="bg1"/>
                </a:solidFill>
              </a:rPr>
              <a:t>Iniciando</a:t>
            </a:r>
            <a:r>
              <a:rPr lang="en-US" sz="2400" dirty="0">
                <a:solidFill>
                  <a:schemeClr val="bg1"/>
                </a:solidFill>
              </a:rPr>
              <a:t> con unit testing </a:t>
            </a:r>
            <a:r>
              <a:rPr lang="en-US" sz="2400" dirty="0" err="1">
                <a:solidFill>
                  <a:schemeClr val="bg1"/>
                </a:solidFill>
              </a:rPr>
              <a:t>en</a:t>
            </a:r>
            <a:r>
              <a:rPr lang="en-US" sz="2400" dirty="0">
                <a:solidFill>
                  <a:schemeClr val="bg1"/>
                </a:solidFill>
              </a:rPr>
              <a:t> Visual Studio </a:t>
            </a:r>
          </a:p>
          <a:p>
            <a:endParaRPr lang="en-US" sz="2400" dirty="0">
              <a:solidFill>
                <a:schemeClr val="bg1"/>
              </a:solidFill>
            </a:endParaRPr>
          </a:p>
          <a:p>
            <a:pPr marL="342900" indent="-342900">
              <a:buFont typeface="Wingdings" panose="05000000000000000000" pitchFamily="2" charset="2"/>
              <a:buChar char="q"/>
            </a:pPr>
            <a:r>
              <a:rPr lang="en-US" sz="2400" dirty="0" err="1">
                <a:solidFill>
                  <a:schemeClr val="bg1"/>
                </a:solidFill>
              </a:rPr>
              <a:t>Extendiendo</a:t>
            </a:r>
            <a:r>
              <a:rPr lang="en-US" sz="2400" dirty="0">
                <a:solidFill>
                  <a:schemeClr val="bg1"/>
                </a:solidFill>
              </a:rPr>
              <a:t> Visual Studio con </a:t>
            </a:r>
            <a:r>
              <a:rPr lang="en-US" sz="2400" dirty="0" err="1">
                <a:solidFill>
                  <a:schemeClr val="bg1"/>
                </a:solidFill>
              </a:rPr>
              <a:t>SQLUnitTesting</a:t>
            </a:r>
            <a:r>
              <a:rPr lang="en-US" sz="2400" dirty="0">
                <a:solidFill>
                  <a:schemeClr val="bg1"/>
                </a:solidFill>
              </a:rPr>
              <a:t> Framework</a:t>
            </a:r>
            <a:endParaRPr lang="es-ES_tradnl" sz="2400" dirty="0">
              <a:solidFill>
                <a:schemeClr val="bg1"/>
              </a:solidFill>
            </a:endParaRPr>
          </a:p>
        </p:txBody>
      </p:sp>
      <p:sp>
        <p:nvSpPr>
          <p:cNvPr id="3" name="Rectangle 2"/>
          <p:cNvSpPr/>
          <p:nvPr/>
        </p:nvSpPr>
        <p:spPr>
          <a:xfrm>
            <a:off x="2403003" y="1453274"/>
            <a:ext cx="403260" cy="400110"/>
          </a:xfrm>
          <a:prstGeom prst="rect">
            <a:avLst/>
          </a:prstGeom>
        </p:spPr>
        <p:txBody>
          <a:bodyPr wrap="square">
            <a:spAutoFit/>
          </a:bodyPr>
          <a:lstStyle/>
          <a:p>
            <a:r>
              <a:rPr lang="en" sz="2000" dirty="0">
                <a:solidFill>
                  <a:srgbClr val="C6DAEC"/>
                </a:solidFill>
                <a:latin typeface="Muli"/>
                <a:ea typeface="Muli"/>
                <a:cs typeface="Muli"/>
                <a:sym typeface="Muli"/>
              </a:rPr>
              <a:t>📌</a:t>
            </a:r>
            <a:endParaRPr lang="es-ES" sz="2000" dirty="0"/>
          </a:p>
        </p:txBody>
      </p:sp>
      <p:sp>
        <p:nvSpPr>
          <p:cNvPr id="8" name="Rectangle 7"/>
          <p:cNvSpPr/>
          <p:nvPr/>
        </p:nvSpPr>
        <p:spPr>
          <a:xfrm>
            <a:off x="2406325" y="2562300"/>
            <a:ext cx="403260" cy="400110"/>
          </a:xfrm>
          <a:prstGeom prst="rect">
            <a:avLst/>
          </a:prstGeom>
        </p:spPr>
        <p:txBody>
          <a:bodyPr wrap="square">
            <a:spAutoFit/>
          </a:bodyPr>
          <a:lstStyle/>
          <a:p>
            <a:r>
              <a:rPr lang="en" sz="2000" dirty="0">
                <a:solidFill>
                  <a:srgbClr val="C6DAEC"/>
                </a:solidFill>
                <a:latin typeface="Muli"/>
                <a:ea typeface="Muli"/>
                <a:cs typeface="Muli"/>
                <a:sym typeface="Muli"/>
              </a:rPr>
              <a:t>📌</a:t>
            </a:r>
            <a:endParaRPr lang="es-ES" sz="2000" dirty="0"/>
          </a:p>
        </p:txBody>
      </p:sp>
      <p:sp>
        <p:nvSpPr>
          <p:cNvPr id="9" name="Rectangle 8"/>
          <p:cNvSpPr/>
          <p:nvPr/>
        </p:nvSpPr>
        <p:spPr>
          <a:xfrm>
            <a:off x="2403003" y="3271216"/>
            <a:ext cx="403260" cy="400110"/>
          </a:xfrm>
          <a:prstGeom prst="rect">
            <a:avLst/>
          </a:prstGeom>
        </p:spPr>
        <p:txBody>
          <a:bodyPr wrap="square">
            <a:spAutoFit/>
          </a:bodyPr>
          <a:lstStyle/>
          <a:p>
            <a:r>
              <a:rPr lang="en" sz="2000" dirty="0">
                <a:solidFill>
                  <a:srgbClr val="C6DAEC"/>
                </a:solidFill>
                <a:latin typeface="Muli"/>
                <a:ea typeface="Muli"/>
                <a:cs typeface="Muli"/>
                <a:sym typeface="Muli"/>
              </a:rPr>
              <a:t>📌</a:t>
            </a:r>
            <a:endParaRPr lang="es-ES" sz="2000" dirty="0"/>
          </a:p>
        </p:txBody>
      </p:sp>
      <p:sp>
        <p:nvSpPr>
          <p:cNvPr id="10" name="Google Shape;480;p27"/>
          <p:cNvSpPr/>
          <p:nvPr/>
        </p:nvSpPr>
        <p:spPr>
          <a:xfrm>
            <a:off x="0" y="4099033"/>
            <a:ext cx="912290" cy="949873"/>
          </a:xfrm>
          <a:prstGeom prst="chevron">
            <a:avLst>
              <a:gd name="adj" fmla="val 29853"/>
            </a:avLst>
          </a:prstGeom>
          <a:noFill/>
          <a:ln w="114300" cap="flat" cmpd="sng">
            <a:solidFill>
              <a:srgbClr val="3292E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3292E1"/>
              </a:solidFill>
              <a:latin typeface="Muli"/>
              <a:ea typeface="Muli"/>
              <a:cs typeface="Muli"/>
              <a:sym typeface="Mul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2"/>
        <p:cNvGrpSpPr/>
        <p:nvPr/>
      </p:nvGrpSpPr>
      <p:grpSpPr>
        <a:xfrm>
          <a:off x="0" y="0"/>
          <a:ext cx="0" cy="0"/>
          <a:chOff x="0" y="0"/>
          <a:chExt cx="0" cy="0"/>
        </a:xfrm>
      </p:grpSpPr>
      <p:sp>
        <p:nvSpPr>
          <p:cNvPr id="424" name="Google Shape;424;p21"/>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FFFFFF"/>
                </a:solidFill>
              </a:rPr>
              <a:t>4</a:t>
            </a:fld>
            <a:endParaRPr>
              <a:solidFill>
                <a:srgbClr val="FFFFFF"/>
              </a:solidFill>
            </a:endParaRPr>
          </a:p>
        </p:txBody>
      </p:sp>
      <p:pic>
        <p:nvPicPr>
          <p:cNvPr id="4" name="Picture 2" descr="https://charitydotwtf.files.wordpress.com/2018/08/2e58b-10uduu9ymo0zsnjqzuor5lw.jpeg?w=263&amp;h=182&amp;zoom=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8011" y="266452"/>
            <a:ext cx="6107977" cy="49503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55" name="Google Shape;455;p2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a:p>
        </p:txBody>
      </p:sp>
      <p:sp>
        <p:nvSpPr>
          <p:cNvPr id="9" name="Google Shape;372;p16"/>
          <p:cNvSpPr txBox="1">
            <a:spLocks/>
          </p:cNvSpPr>
          <p:nvPr/>
        </p:nvSpPr>
        <p:spPr>
          <a:xfrm>
            <a:off x="0" y="402336"/>
            <a:ext cx="9144000" cy="165811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chemeClr val="bg1"/>
                </a:solidFill>
              </a:rPr>
              <a:t>Que es un Unit Test o </a:t>
            </a:r>
            <a:r>
              <a:rPr lang="en-US" sz="3600" b="1" dirty="0" err="1">
                <a:solidFill>
                  <a:schemeClr val="bg1"/>
                </a:solidFill>
              </a:rPr>
              <a:t>Prueba</a:t>
            </a:r>
            <a:r>
              <a:rPr lang="en-US" sz="3600" b="1" dirty="0">
                <a:solidFill>
                  <a:schemeClr val="bg1"/>
                </a:solidFill>
              </a:rPr>
              <a:t> </a:t>
            </a:r>
            <a:r>
              <a:rPr lang="en-US" sz="3600" b="1" dirty="0" err="1">
                <a:solidFill>
                  <a:schemeClr val="bg1"/>
                </a:solidFill>
              </a:rPr>
              <a:t>unitaria</a:t>
            </a:r>
            <a:r>
              <a:rPr lang="en-US" sz="3600" b="1" dirty="0">
                <a:solidFill>
                  <a:schemeClr val="bg1"/>
                </a:solidFill>
              </a:rPr>
              <a:t>?</a:t>
            </a:r>
            <a:br>
              <a:rPr lang="en-US" sz="3600" b="1" dirty="0">
                <a:solidFill>
                  <a:schemeClr val="bg1"/>
                </a:solidFill>
              </a:rPr>
            </a:br>
            <a:br>
              <a:rPr lang="en-US" sz="3600" b="1" dirty="0"/>
            </a:br>
            <a:br>
              <a:rPr lang="en-US" dirty="0"/>
            </a:br>
            <a:endParaRPr lang="en-US" dirty="0"/>
          </a:p>
        </p:txBody>
      </p:sp>
      <p:sp>
        <p:nvSpPr>
          <p:cNvPr id="10" name="Content Placeholder 46"/>
          <p:cNvSpPr txBox="1">
            <a:spLocks/>
          </p:cNvSpPr>
          <p:nvPr/>
        </p:nvSpPr>
        <p:spPr>
          <a:xfrm>
            <a:off x="458595" y="1553503"/>
            <a:ext cx="8477123" cy="372403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3200" b="1" dirty="0">
                <a:solidFill>
                  <a:schemeClr val="bg1"/>
                </a:solidFill>
              </a:rPr>
              <a:t>“Un </a:t>
            </a:r>
            <a:r>
              <a:rPr lang="en-US" sz="3200" b="1" i="1" dirty="0">
                <a:solidFill>
                  <a:schemeClr val="bg1"/>
                </a:solidFill>
              </a:rPr>
              <a:t>unit test es una </a:t>
            </a:r>
            <a:r>
              <a:rPr lang="en-US" sz="3200" b="1" i="1" dirty="0" err="1">
                <a:solidFill>
                  <a:schemeClr val="bg1"/>
                </a:solidFill>
              </a:rPr>
              <a:t>pieza</a:t>
            </a:r>
            <a:r>
              <a:rPr lang="en-US" sz="3200" b="1" i="1" dirty="0">
                <a:solidFill>
                  <a:schemeClr val="bg1"/>
                </a:solidFill>
              </a:rPr>
              <a:t> </a:t>
            </a:r>
            <a:r>
              <a:rPr lang="en-US" sz="3200" b="1" i="1" dirty="0" err="1">
                <a:solidFill>
                  <a:schemeClr val="bg1"/>
                </a:solidFill>
              </a:rPr>
              <a:t>automatizada</a:t>
            </a:r>
            <a:r>
              <a:rPr lang="en-US" sz="3200" b="1" i="1" dirty="0">
                <a:solidFill>
                  <a:schemeClr val="bg1"/>
                </a:solidFill>
              </a:rPr>
              <a:t> de Código que </a:t>
            </a:r>
            <a:r>
              <a:rPr lang="en-US" sz="3200" b="1" i="1" dirty="0" err="1">
                <a:solidFill>
                  <a:schemeClr val="bg1"/>
                </a:solidFill>
              </a:rPr>
              <a:t>invoca</a:t>
            </a:r>
            <a:r>
              <a:rPr lang="en-US" sz="3200" b="1" i="1" dirty="0">
                <a:solidFill>
                  <a:schemeClr val="bg1"/>
                </a:solidFill>
              </a:rPr>
              <a:t> la </a:t>
            </a:r>
            <a:r>
              <a:rPr lang="en-US" sz="3200" b="1" i="1" dirty="0" err="1">
                <a:solidFill>
                  <a:schemeClr val="bg1"/>
                </a:solidFill>
              </a:rPr>
              <a:t>unidad</a:t>
            </a:r>
            <a:r>
              <a:rPr lang="en-US" sz="3200" b="1" i="1" dirty="0">
                <a:solidFill>
                  <a:schemeClr val="bg1"/>
                </a:solidFill>
              </a:rPr>
              <a:t> de </a:t>
            </a:r>
            <a:r>
              <a:rPr lang="en-US" sz="3200" b="1" i="1" dirty="0" err="1">
                <a:solidFill>
                  <a:schemeClr val="bg1"/>
                </a:solidFill>
              </a:rPr>
              <a:t>trabajo</a:t>
            </a:r>
            <a:r>
              <a:rPr lang="en-US" sz="3200" b="1" i="1" dirty="0">
                <a:solidFill>
                  <a:schemeClr val="bg1"/>
                </a:solidFill>
              </a:rPr>
              <a:t> que </a:t>
            </a:r>
            <a:r>
              <a:rPr lang="en-US" sz="3200" b="1" i="1" dirty="0" err="1">
                <a:solidFill>
                  <a:schemeClr val="bg1"/>
                </a:solidFill>
              </a:rPr>
              <a:t>esta</a:t>
            </a:r>
            <a:r>
              <a:rPr lang="en-US" sz="3200" b="1" i="1" dirty="0">
                <a:solidFill>
                  <a:schemeClr val="bg1"/>
                </a:solidFill>
              </a:rPr>
              <a:t> </a:t>
            </a:r>
            <a:r>
              <a:rPr lang="en-US" sz="3200" b="1" i="1" dirty="0" err="1">
                <a:solidFill>
                  <a:schemeClr val="bg1"/>
                </a:solidFill>
              </a:rPr>
              <a:t>siendo</a:t>
            </a:r>
            <a:r>
              <a:rPr lang="en-US" sz="3200" b="1" i="1" dirty="0">
                <a:solidFill>
                  <a:schemeClr val="bg1"/>
                </a:solidFill>
              </a:rPr>
              <a:t> </a:t>
            </a:r>
            <a:r>
              <a:rPr lang="en-US" sz="3200" b="1" i="1" dirty="0" err="1">
                <a:solidFill>
                  <a:schemeClr val="bg1"/>
                </a:solidFill>
              </a:rPr>
              <a:t>testeada</a:t>
            </a:r>
            <a:r>
              <a:rPr lang="en-US" sz="3200" b="1" i="1" dirty="0">
                <a:solidFill>
                  <a:schemeClr val="bg1"/>
                </a:solidFill>
              </a:rPr>
              <a:t>, y </a:t>
            </a:r>
            <a:r>
              <a:rPr lang="en-US" sz="3200" b="1" i="1" dirty="0" err="1">
                <a:solidFill>
                  <a:schemeClr val="bg1"/>
                </a:solidFill>
              </a:rPr>
              <a:t>entonces</a:t>
            </a:r>
            <a:r>
              <a:rPr lang="en-US" sz="3200" b="1" i="1" dirty="0">
                <a:solidFill>
                  <a:schemeClr val="bg1"/>
                </a:solidFill>
              </a:rPr>
              <a:t> se </a:t>
            </a:r>
            <a:r>
              <a:rPr lang="en-US" sz="3200" b="1" i="1" dirty="0" err="1">
                <a:solidFill>
                  <a:schemeClr val="bg1"/>
                </a:solidFill>
              </a:rPr>
              <a:t>verifican</a:t>
            </a:r>
            <a:r>
              <a:rPr lang="en-US" sz="3200" b="1" i="1" dirty="0">
                <a:solidFill>
                  <a:schemeClr val="bg1"/>
                </a:solidFill>
              </a:rPr>
              <a:t> </a:t>
            </a:r>
            <a:r>
              <a:rPr lang="en-US" sz="3200" b="1" i="1" dirty="0" err="1">
                <a:solidFill>
                  <a:schemeClr val="bg1"/>
                </a:solidFill>
              </a:rPr>
              <a:t>ciertas</a:t>
            </a:r>
            <a:r>
              <a:rPr lang="en-US" sz="3200" b="1" i="1" dirty="0">
                <a:solidFill>
                  <a:schemeClr val="bg1"/>
                </a:solidFill>
              </a:rPr>
              <a:t> </a:t>
            </a:r>
            <a:r>
              <a:rPr lang="en-US" sz="3200" b="1" i="1" dirty="0" err="1">
                <a:solidFill>
                  <a:schemeClr val="bg1"/>
                </a:solidFill>
              </a:rPr>
              <a:t>aseveraciones</a:t>
            </a:r>
            <a:r>
              <a:rPr lang="en-US" sz="3200" b="1" i="1" dirty="0">
                <a:solidFill>
                  <a:schemeClr val="bg1"/>
                </a:solidFill>
              </a:rPr>
              <a:t> </a:t>
            </a:r>
            <a:r>
              <a:rPr lang="en-US" sz="3200" b="1" i="1" dirty="0" err="1">
                <a:solidFill>
                  <a:schemeClr val="bg1"/>
                </a:solidFill>
              </a:rPr>
              <a:t>acerca</a:t>
            </a:r>
            <a:r>
              <a:rPr lang="en-US" sz="3200" b="1" i="1" dirty="0">
                <a:solidFill>
                  <a:schemeClr val="bg1"/>
                </a:solidFill>
              </a:rPr>
              <a:t> de un </a:t>
            </a:r>
            <a:r>
              <a:rPr lang="en-US" sz="3200" b="1" i="1" dirty="0" err="1">
                <a:solidFill>
                  <a:schemeClr val="bg1"/>
                </a:solidFill>
              </a:rPr>
              <a:t>unico</a:t>
            </a:r>
            <a:r>
              <a:rPr lang="en-US" sz="3200" b="1" i="1" dirty="0">
                <a:solidFill>
                  <a:schemeClr val="bg1"/>
                </a:solidFill>
              </a:rPr>
              <a:t> </a:t>
            </a:r>
            <a:r>
              <a:rPr lang="en-US" sz="3200" b="1" i="1" dirty="0" err="1">
                <a:solidFill>
                  <a:schemeClr val="bg1"/>
                </a:solidFill>
              </a:rPr>
              <a:t>resultado</a:t>
            </a:r>
            <a:r>
              <a:rPr lang="en-US" sz="3200" b="1" i="1" dirty="0">
                <a:solidFill>
                  <a:schemeClr val="bg1"/>
                </a:solidFill>
              </a:rPr>
              <a:t> final de </a:t>
            </a:r>
            <a:r>
              <a:rPr lang="en-US" sz="3200" b="1" i="1" dirty="0" err="1">
                <a:solidFill>
                  <a:schemeClr val="bg1"/>
                </a:solidFill>
              </a:rPr>
              <a:t>esa</a:t>
            </a:r>
            <a:r>
              <a:rPr lang="en-US" sz="3200" b="1" i="1" dirty="0">
                <a:solidFill>
                  <a:schemeClr val="bg1"/>
                </a:solidFill>
              </a:rPr>
              <a:t> </a:t>
            </a:r>
            <a:r>
              <a:rPr lang="en-US" sz="3200" b="1" i="1" dirty="0" err="1">
                <a:solidFill>
                  <a:schemeClr val="bg1"/>
                </a:solidFill>
              </a:rPr>
              <a:t>unidad</a:t>
            </a:r>
            <a:r>
              <a:rPr lang="en-US" sz="3200" b="1" dirty="0">
                <a:solidFill>
                  <a:schemeClr val="bg1"/>
                </a:solidFill>
              </a:rPr>
              <a:t>.” </a:t>
            </a:r>
          </a:p>
          <a:p>
            <a:pPr algn="just"/>
            <a:endParaRPr lang="en-US" sz="3200" dirty="0"/>
          </a:p>
          <a:p>
            <a:pPr algn="just"/>
            <a:r>
              <a:rPr lang="en-US" sz="2200" b="1" i="1" dirty="0">
                <a:solidFill>
                  <a:schemeClr val="bg1"/>
                </a:solidFill>
              </a:rPr>
              <a:t>The Art of Unit Testing by Roy </a:t>
            </a:r>
            <a:r>
              <a:rPr lang="en-US" sz="2200" b="1" i="1" dirty="0" err="1">
                <a:solidFill>
                  <a:schemeClr val="bg1"/>
                </a:solidFill>
              </a:rPr>
              <a:t>Osherove</a:t>
            </a:r>
            <a:r>
              <a:rPr lang="en-US" sz="2200" b="1" i="1" dirty="0">
                <a:solidFill>
                  <a:schemeClr val="bg1"/>
                </a:solidFill>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55" name="Google Shape;455;p2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a:p>
        </p:txBody>
      </p:sp>
      <p:sp>
        <p:nvSpPr>
          <p:cNvPr id="9" name="Google Shape;372;p16"/>
          <p:cNvSpPr txBox="1">
            <a:spLocks/>
          </p:cNvSpPr>
          <p:nvPr/>
        </p:nvSpPr>
        <p:spPr>
          <a:xfrm>
            <a:off x="1097280" y="536447"/>
            <a:ext cx="8168640" cy="165811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800" b="1" dirty="0" err="1">
                <a:solidFill>
                  <a:schemeClr val="bg1"/>
                </a:solidFill>
              </a:rPr>
              <a:t>Deberiamos</a:t>
            </a:r>
            <a:r>
              <a:rPr lang="en-US" sz="3800" b="1" dirty="0">
                <a:solidFill>
                  <a:schemeClr val="bg1"/>
                </a:solidFill>
              </a:rPr>
              <a:t> </a:t>
            </a:r>
            <a:r>
              <a:rPr lang="en-US" sz="3800" b="1" dirty="0" err="1">
                <a:solidFill>
                  <a:schemeClr val="bg1"/>
                </a:solidFill>
              </a:rPr>
              <a:t>aplicar</a:t>
            </a:r>
            <a:r>
              <a:rPr lang="en-US" sz="3800" b="1" dirty="0">
                <a:solidFill>
                  <a:schemeClr val="bg1"/>
                </a:solidFill>
              </a:rPr>
              <a:t> unit testing </a:t>
            </a:r>
            <a:r>
              <a:rPr lang="en-US" sz="3800" b="1" dirty="0" err="1">
                <a:solidFill>
                  <a:schemeClr val="bg1"/>
                </a:solidFill>
              </a:rPr>
              <a:t>en</a:t>
            </a:r>
            <a:r>
              <a:rPr lang="en-US" sz="3800" b="1" dirty="0">
                <a:solidFill>
                  <a:schemeClr val="bg1"/>
                </a:solidFill>
              </a:rPr>
              <a:t> </a:t>
            </a:r>
            <a:r>
              <a:rPr lang="en-US" sz="3800" b="1" dirty="0" err="1">
                <a:solidFill>
                  <a:schemeClr val="bg1"/>
                </a:solidFill>
              </a:rPr>
              <a:t>codigo</a:t>
            </a:r>
            <a:r>
              <a:rPr lang="en-US" sz="3800" b="1" dirty="0">
                <a:solidFill>
                  <a:schemeClr val="bg1"/>
                </a:solidFill>
              </a:rPr>
              <a:t> legacy?</a:t>
            </a:r>
          </a:p>
          <a:p>
            <a:pPr algn="ctr"/>
            <a:br>
              <a:rPr lang="en-US" dirty="0"/>
            </a:br>
            <a:endParaRPr lang="en-US" dirty="0"/>
          </a:p>
        </p:txBody>
      </p:sp>
      <p:sp>
        <p:nvSpPr>
          <p:cNvPr id="10" name="Content Placeholder 46"/>
          <p:cNvSpPr txBox="1">
            <a:spLocks/>
          </p:cNvSpPr>
          <p:nvPr/>
        </p:nvSpPr>
        <p:spPr>
          <a:xfrm>
            <a:off x="458595" y="2194559"/>
            <a:ext cx="8477123" cy="308297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3600" b="1" dirty="0">
                <a:solidFill>
                  <a:schemeClr val="bg1"/>
                </a:solidFill>
              </a:rPr>
              <a:t>“Legacy code is code that has no tests”.</a:t>
            </a:r>
          </a:p>
          <a:p>
            <a:pPr algn="just"/>
            <a:endParaRPr lang="en-US" sz="3200" b="1" dirty="0">
              <a:solidFill>
                <a:schemeClr val="bg1"/>
              </a:solidFill>
            </a:endParaRPr>
          </a:p>
          <a:p>
            <a:pPr algn="just"/>
            <a:endParaRPr lang="en-US" sz="3200" dirty="0"/>
          </a:p>
          <a:p>
            <a:pPr algn="just"/>
            <a:r>
              <a:rPr lang="en-US" sz="2200" b="1" i="1" dirty="0">
                <a:solidFill>
                  <a:schemeClr val="bg1"/>
                </a:solidFill>
              </a:rPr>
              <a:t>Working effectively with Legacy Code </a:t>
            </a:r>
          </a:p>
          <a:p>
            <a:pPr algn="just"/>
            <a:r>
              <a:rPr lang="en-US" sz="2200" b="1" i="1" dirty="0">
                <a:solidFill>
                  <a:schemeClr val="bg1"/>
                </a:solidFill>
              </a:rPr>
              <a:t>            by Michael Feathers </a:t>
            </a:r>
          </a:p>
        </p:txBody>
      </p:sp>
    </p:spTree>
    <p:extLst>
      <p:ext uri="{BB962C8B-B14F-4D97-AF65-F5344CB8AC3E}">
        <p14:creationId xmlns:p14="http://schemas.microsoft.com/office/powerpoint/2010/main" val="1404957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a:p>
        </p:txBody>
      </p:sp>
      <p:sp>
        <p:nvSpPr>
          <p:cNvPr id="2" name="Text Placeholder 1"/>
          <p:cNvSpPr>
            <a:spLocks noGrp="1"/>
          </p:cNvSpPr>
          <p:nvPr>
            <p:ph type="body" idx="1"/>
          </p:nvPr>
        </p:nvSpPr>
        <p:spPr>
          <a:xfrm>
            <a:off x="1515172" y="451104"/>
            <a:ext cx="7514895" cy="3778659"/>
          </a:xfrm>
        </p:spPr>
        <p:txBody>
          <a:bodyPr/>
          <a:lstStyle/>
          <a:p>
            <a:pPr marL="76200" indent="0" algn="ctr">
              <a:buNone/>
            </a:pPr>
            <a:r>
              <a:rPr lang="en-US" sz="3600" dirty="0" err="1">
                <a:solidFill>
                  <a:schemeClr val="bg1"/>
                </a:solidFill>
                <a:latin typeface="+mj-lt"/>
              </a:rPr>
              <a:t>Porque</a:t>
            </a:r>
            <a:r>
              <a:rPr lang="en-US" sz="3600" dirty="0">
                <a:solidFill>
                  <a:schemeClr val="bg1"/>
                </a:solidFill>
                <a:latin typeface="+mj-lt"/>
              </a:rPr>
              <a:t> </a:t>
            </a:r>
            <a:r>
              <a:rPr lang="en-US" sz="3600" dirty="0" err="1">
                <a:solidFill>
                  <a:schemeClr val="bg1"/>
                </a:solidFill>
                <a:latin typeface="+mj-lt"/>
              </a:rPr>
              <a:t>estamos</a:t>
            </a:r>
            <a:r>
              <a:rPr lang="en-US" sz="3600" dirty="0">
                <a:solidFill>
                  <a:schemeClr val="bg1"/>
                </a:solidFill>
                <a:latin typeface="+mj-lt"/>
              </a:rPr>
              <a:t> </a:t>
            </a:r>
            <a:r>
              <a:rPr lang="en-US" sz="3600" dirty="0" err="1">
                <a:solidFill>
                  <a:schemeClr val="bg1"/>
                </a:solidFill>
                <a:latin typeface="+mj-lt"/>
              </a:rPr>
              <a:t>excluyendo</a:t>
            </a:r>
            <a:r>
              <a:rPr lang="en-US" sz="3600" dirty="0">
                <a:solidFill>
                  <a:schemeClr val="bg1"/>
                </a:solidFill>
                <a:latin typeface="+mj-lt"/>
              </a:rPr>
              <a:t> el Unit Testing </a:t>
            </a:r>
            <a:r>
              <a:rPr lang="en-US" sz="3600" dirty="0" err="1">
                <a:solidFill>
                  <a:schemeClr val="bg1"/>
                </a:solidFill>
                <a:latin typeface="+mj-lt"/>
              </a:rPr>
              <a:t>sobre</a:t>
            </a:r>
            <a:r>
              <a:rPr lang="en-US" sz="3600" dirty="0">
                <a:solidFill>
                  <a:schemeClr val="bg1"/>
                </a:solidFill>
                <a:latin typeface="+mj-lt"/>
              </a:rPr>
              <a:t> </a:t>
            </a:r>
            <a:r>
              <a:rPr lang="en-US" sz="3600" dirty="0" err="1">
                <a:solidFill>
                  <a:schemeClr val="bg1"/>
                </a:solidFill>
                <a:latin typeface="+mj-lt"/>
              </a:rPr>
              <a:t>nuestras</a:t>
            </a:r>
            <a:r>
              <a:rPr lang="en-US" sz="3600" dirty="0">
                <a:solidFill>
                  <a:schemeClr val="bg1"/>
                </a:solidFill>
                <a:latin typeface="+mj-lt"/>
              </a:rPr>
              <a:t> Bases de </a:t>
            </a:r>
            <a:r>
              <a:rPr lang="en-US" sz="3600" dirty="0" err="1">
                <a:solidFill>
                  <a:schemeClr val="bg1"/>
                </a:solidFill>
                <a:latin typeface="+mj-lt"/>
              </a:rPr>
              <a:t>Datos</a:t>
            </a:r>
            <a:r>
              <a:rPr lang="en-US" sz="3600" dirty="0">
                <a:solidFill>
                  <a:schemeClr val="bg1"/>
                </a:solidFill>
                <a:latin typeface="+mj-lt"/>
              </a:rPr>
              <a:t>?</a:t>
            </a:r>
          </a:p>
          <a:p>
            <a:pPr marL="76200" indent="0" algn="just">
              <a:buNone/>
            </a:pPr>
            <a:endParaRPr lang="en-US" sz="3200" dirty="0">
              <a:solidFill>
                <a:schemeClr val="bg1"/>
              </a:solidFill>
            </a:endParaRPr>
          </a:p>
          <a:p>
            <a:pPr marL="76200" indent="0" algn="just">
              <a:buNone/>
            </a:pPr>
            <a:endParaRPr lang="en-US" sz="1800" dirty="0"/>
          </a:p>
          <a:p>
            <a:pPr algn="just"/>
            <a:r>
              <a:rPr lang="en-US" sz="2600" dirty="0">
                <a:solidFill>
                  <a:schemeClr val="bg1"/>
                </a:solidFill>
                <a:latin typeface="+mn-lt"/>
              </a:rPr>
              <a:t>Es </a:t>
            </a:r>
            <a:r>
              <a:rPr lang="en-US" sz="2600" dirty="0" err="1">
                <a:solidFill>
                  <a:schemeClr val="bg1"/>
                </a:solidFill>
                <a:latin typeface="+mn-lt"/>
              </a:rPr>
              <a:t>muy</a:t>
            </a:r>
            <a:r>
              <a:rPr lang="en-US" sz="2600" dirty="0">
                <a:solidFill>
                  <a:schemeClr val="bg1"/>
                </a:solidFill>
                <a:latin typeface="+mn-lt"/>
              </a:rPr>
              <a:t> </a:t>
            </a:r>
            <a:r>
              <a:rPr lang="en-US" sz="2600" dirty="0" err="1">
                <a:solidFill>
                  <a:schemeClr val="bg1"/>
                </a:solidFill>
                <a:latin typeface="+mn-lt"/>
              </a:rPr>
              <a:t>dificil</a:t>
            </a:r>
            <a:r>
              <a:rPr lang="en-US" sz="2600" dirty="0">
                <a:solidFill>
                  <a:schemeClr val="bg1"/>
                </a:solidFill>
                <a:latin typeface="+mn-lt"/>
              </a:rPr>
              <a:t> </a:t>
            </a:r>
            <a:r>
              <a:rPr lang="en-US" sz="2600" dirty="0" err="1">
                <a:solidFill>
                  <a:schemeClr val="bg1"/>
                </a:solidFill>
                <a:latin typeface="+mn-lt"/>
              </a:rPr>
              <a:t>hacer</a:t>
            </a:r>
            <a:r>
              <a:rPr lang="en-US" sz="2600" dirty="0">
                <a:solidFill>
                  <a:schemeClr val="bg1"/>
                </a:solidFill>
                <a:latin typeface="+mn-lt"/>
              </a:rPr>
              <a:t> </a:t>
            </a:r>
            <a:r>
              <a:rPr lang="en-US" sz="2600" dirty="0" err="1">
                <a:solidFill>
                  <a:schemeClr val="bg1"/>
                </a:solidFill>
                <a:latin typeface="+mn-lt"/>
              </a:rPr>
              <a:t>pruebas</a:t>
            </a:r>
            <a:r>
              <a:rPr lang="en-US" sz="2600" dirty="0">
                <a:solidFill>
                  <a:schemeClr val="bg1"/>
                </a:solidFill>
                <a:latin typeface="+mn-lt"/>
              </a:rPr>
              <a:t> </a:t>
            </a:r>
            <a:r>
              <a:rPr lang="en-US" sz="2600" dirty="0" err="1">
                <a:solidFill>
                  <a:schemeClr val="bg1"/>
                </a:solidFill>
                <a:latin typeface="+mn-lt"/>
              </a:rPr>
              <a:t>automatizadas</a:t>
            </a:r>
            <a:r>
              <a:rPr lang="en-US" sz="2600" dirty="0">
                <a:solidFill>
                  <a:schemeClr val="bg1"/>
                </a:solidFill>
                <a:latin typeface="+mn-lt"/>
              </a:rPr>
              <a:t> </a:t>
            </a:r>
            <a:r>
              <a:rPr lang="en-US" sz="2600" dirty="0" err="1">
                <a:solidFill>
                  <a:schemeClr val="bg1"/>
                </a:solidFill>
                <a:latin typeface="+mn-lt"/>
              </a:rPr>
              <a:t>sobre</a:t>
            </a:r>
            <a:r>
              <a:rPr lang="en-US" sz="2600" dirty="0">
                <a:solidFill>
                  <a:schemeClr val="bg1"/>
                </a:solidFill>
                <a:latin typeface="+mn-lt"/>
              </a:rPr>
              <a:t> las BD</a:t>
            </a:r>
          </a:p>
          <a:p>
            <a:pPr algn="just"/>
            <a:r>
              <a:rPr lang="en-US" sz="2600" dirty="0">
                <a:solidFill>
                  <a:schemeClr val="bg1"/>
                </a:solidFill>
                <a:latin typeface="+mn-lt"/>
              </a:rPr>
              <a:t>La BD solo </a:t>
            </a:r>
            <a:r>
              <a:rPr lang="en-US" sz="2600" dirty="0" err="1">
                <a:solidFill>
                  <a:schemeClr val="bg1"/>
                </a:solidFill>
                <a:latin typeface="+mn-lt"/>
              </a:rPr>
              <a:t>almacena</a:t>
            </a:r>
            <a:r>
              <a:rPr lang="en-US" sz="2600" dirty="0">
                <a:solidFill>
                  <a:schemeClr val="bg1"/>
                </a:solidFill>
                <a:latin typeface="+mn-lt"/>
              </a:rPr>
              <a:t> </a:t>
            </a:r>
            <a:r>
              <a:rPr lang="en-US" sz="2600" dirty="0" err="1">
                <a:solidFill>
                  <a:schemeClr val="bg1"/>
                </a:solidFill>
                <a:latin typeface="+mn-lt"/>
              </a:rPr>
              <a:t>datos</a:t>
            </a:r>
            <a:r>
              <a:rPr lang="en-US" sz="2600" dirty="0">
                <a:solidFill>
                  <a:schemeClr val="bg1"/>
                </a:solidFill>
                <a:latin typeface="+mn-lt"/>
              </a:rPr>
              <a:t> ( </a:t>
            </a:r>
            <a:r>
              <a:rPr lang="en-US" sz="2600" dirty="0" err="1">
                <a:solidFill>
                  <a:schemeClr val="bg1"/>
                </a:solidFill>
                <a:latin typeface="+mn-lt"/>
              </a:rPr>
              <a:t>Estas</a:t>
            </a:r>
            <a:r>
              <a:rPr lang="en-US" sz="2600" dirty="0">
                <a:solidFill>
                  <a:schemeClr val="bg1"/>
                </a:solidFill>
                <a:latin typeface="+mn-lt"/>
              </a:rPr>
              <a:t> </a:t>
            </a:r>
            <a:r>
              <a:rPr lang="en-US" sz="2600" dirty="0" err="1">
                <a:solidFill>
                  <a:schemeClr val="bg1"/>
                </a:solidFill>
                <a:latin typeface="+mn-lt"/>
              </a:rPr>
              <a:t>seguro</a:t>
            </a:r>
            <a:r>
              <a:rPr lang="en-US" sz="2600" dirty="0">
                <a:solidFill>
                  <a:schemeClr val="bg1"/>
                </a:solidFill>
                <a:latin typeface="+mn-lt"/>
              </a:rPr>
              <a:t>? ….)</a:t>
            </a:r>
          </a:p>
          <a:p>
            <a:pPr marL="76200" indent="0">
              <a:buNone/>
            </a:pPr>
            <a:endParaRPr lang="es-ES" dirty="0"/>
          </a:p>
        </p:txBody>
      </p:sp>
      <p:grpSp>
        <p:nvGrpSpPr>
          <p:cNvPr id="7" name="Google Shape;653;p38"/>
          <p:cNvGrpSpPr/>
          <p:nvPr/>
        </p:nvGrpSpPr>
        <p:grpSpPr>
          <a:xfrm>
            <a:off x="943390" y="1387366"/>
            <a:ext cx="443975" cy="378457"/>
            <a:chOff x="1926350" y="995225"/>
            <a:chExt cx="428650" cy="356600"/>
          </a:xfrm>
        </p:grpSpPr>
        <p:sp>
          <p:nvSpPr>
            <p:cNvPr id="8" name="Google Shape;654;p3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55;p3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56;p3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7;p3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793;p38"/>
          <p:cNvSpPr/>
          <p:nvPr/>
        </p:nvSpPr>
        <p:spPr>
          <a:xfrm>
            <a:off x="76617" y="4128003"/>
            <a:ext cx="435950" cy="422976"/>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711;p38"/>
          <p:cNvGrpSpPr/>
          <p:nvPr/>
        </p:nvGrpSpPr>
        <p:grpSpPr>
          <a:xfrm>
            <a:off x="69932" y="2959656"/>
            <a:ext cx="435950" cy="489342"/>
            <a:chOff x="611175" y="2326900"/>
            <a:chExt cx="362700" cy="389575"/>
          </a:xfrm>
          <a:solidFill>
            <a:schemeClr val="bg1"/>
          </a:solidFill>
        </p:grpSpPr>
        <p:sp>
          <p:nvSpPr>
            <p:cNvPr id="17" name="Google Shape;712;p3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99FF"/>
                </a:solidFill>
              </a:endParaRPr>
            </a:p>
          </p:txBody>
        </p:sp>
        <p:sp>
          <p:nvSpPr>
            <p:cNvPr id="18" name="Google Shape;713;p3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99FF"/>
                </a:solidFill>
              </a:endParaRPr>
            </a:p>
          </p:txBody>
        </p:sp>
        <p:sp>
          <p:nvSpPr>
            <p:cNvPr id="19" name="Google Shape;714;p3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99FF"/>
                </a:solidFill>
              </a:endParaRPr>
            </a:p>
          </p:txBody>
        </p:sp>
        <p:sp>
          <p:nvSpPr>
            <p:cNvPr id="20" name="Google Shape;715;p3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99FF"/>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72" name="Google Shape;472;p2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8</a:t>
            </a:fld>
            <a:endParaRPr/>
          </a:p>
        </p:txBody>
      </p:sp>
      <p:sp>
        <p:nvSpPr>
          <p:cNvPr id="10" name="Title 1"/>
          <p:cNvSpPr txBox="1">
            <a:spLocks/>
          </p:cNvSpPr>
          <p:nvPr/>
        </p:nvSpPr>
        <p:spPr>
          <a:xfrm>
            <a:off x="322028" y="349882"/>
            <a:ext cx="8821972" cy="10205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rgbClr val="0070C0"/>
                </a:solidFill>
                <a:effectLst>
                  <a:outerShdw blurRad="38100" dist="38100" dir="2700000" algn="tl">
                    <a:srgbClr val="000000">
                      <a:alpha val="43137"/>
                    </a:srgbClr>
                  </a:outerShdw>
                </a:effectLst>
                <a:latin typeface="Nixie One" panose="020B0604020202020204" charset="0"/>
              </a:rPr>
              <a:t>             </a:t>
            </a:r>
            <a:r>
              <a:rPr lang="en-US" sz="3800" b="1" dirty="0">
                <a:solidFill>
                  <a:schemeClr val="bg1"/>
                </a:solidFill>
                <a:effectLst>
                  <a:outerShdw blurRad="38100" dist="38100" dir="2700000" algn="tl">
                    <a:srgbClr val="000000">
                      <a:alpha val="43137"/>
                    </a:srgbClr>
                  </a:outerShdw>
                </a:effectLst>
                <a:latin typeface="+mj-lt"/>
              </a:rPr>
              <a:t>Un test </a:t>
            </a:r>
            <a:r>
              <a:rPr lang="en-US" sz="3800" b="1" dirty="0" err="1">
                <a:solidFill>
                  <a:schemeClr val="bg1"/>
                </a:solidFill>
                <a:effectLst>
                  <a:outerShdw blurRad="38100" dist="38100" dir="2700000" algn="tl">
                    <a:srgbClr val="000000">
                      <a:alpha val="43137"/>
                    </a:srgbClr>
                  </a:outerShdw>
                </a:effectLst>
                <a:latin typeface="+mj-lt"/>
              </a:rPr>
              <a:t>unitario</a:t>
            </a:r>
            <a:r>
              <a:rPr lang="en-US" sz="3800" b="1" dirty="0">
                <a:solidFill>
                  <a:schemeClr val="bg1"/>
                </a:solidFill>
                <a:effectLst>
                  <a:outerShdw blurRad="38100" dist="38100" dir="2700000" algn="tl">
                    <a:srgbClr val="000000">
                      <a:alpha val="43137"/>
                    </a:srgbClr>
                  </a:outerShdw>
                </a:effectLst>
                <a:latin typeface="+mj-lt"/>
              </a:rPr>
              <a:t> </a:t>
            </a:r>
            <a:r>
              <a:rPr lang="en-US" sz="3800" b="1" dirty="0" err="1">
                <a:solidFill>
                  <a:schemeClr val="bg1"/>
                </a:solidFill>
                <a:effectLst>
                  <a:outerShdw blurRad="38100" dist="38100" dir="2700000" algn="tl">
                    <a:srgbClr val="000000">
                      <a:alpha val="43137"/>
                    </a:srgbClr>
                  </a:outerShdw>
                </a:effectLst>
                <a:latin typeface="+mj-lt"/>
              </a:rPr>
              <a:t>deberia</a:t>
            </a:r>
            <a:r>
              <a:rPr lang="en-US" sz="3800" b="1" dirty="0">
                <a:solidFill>
                  <a:schemeClr val="bg1"/>
                </a:solidFill>
                <a:effectLst>
                  <a:outerShdw blurRad="38100" dist="38100" dir="2700000" algn="tl">
                    <a:srgbClr val="000000">
                      <a:alpha val="43137"/>
                    </a:srgbClr>
                  </a:outerShdw>
                </a:effectLst>
                <a:latin typeface="+mj-lt"/>
              </a:rPr>
              <a:t> ser</a:t>
            </a:r>
          </a:p>
        </p:txBody>
      </p:sp>
      <p:sp>
        <p:nvSpPr>
          <p:cNvPr id="4" name="Text Placeholder 2"/>
          <p:cNvSpPr txBox="1">
            <a:spLocks/>
          </p:cNvSpPr>
          <p:nvPr/>
        </p:nvSpPr>
        <p:spPr>
          <a:xfrm>
            <a:off x="3555546" y="2299391"/>
            <a:ext cx="2354936" cy="115707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err="1">
                <a:solidFill>
                  <a:srgbClr val="00CCFF"/>
                </a:solidFill>
                <a:latin typeface="Nixie One" panose="020B0604020202020204" charset="0"/>
              </a:rPr>
              <a:t>Ejecutarse</a:t>
            </a:r>
            <a:r>
              <a:rPr lang="en-US" sz="2400" b="1" dirty="0">
                <a:solidFill>
                  <a:srgbClr val="00CCFF"/>
                </a:solidFill>
                <a:latin typeface="Nixie One" panose="020B0604020202020204" charset="0"/>
              </a:rPr>
              <a:t> </a:t>
            </a:r>
            <a:r>
              <a:rPr lang="en-US" sz="2400" b="1" dirty="0" err="1">
                <a:solidFill>
                  <a:srgbClr val="00CCFF"/>
                </a:solidFill>
                <a:latin typeface="Nixie One" panose="020B0604020202020204" charset="0"/>
              </a:rPr>
              <a:t>rapidamente</a:t>
            </a:r>
            <a:endParaRPr lang="en-US" sz="2400" b="1" dirty="0">
              <a:solidFill>
                <a:srgbClr val="00CCFF"/>
              </a:solidFill>
              <a:latin typeface="Nixie One" panose="020B0604020202020204" charset="0"/>
            </a:endParaRPr>
          </a:p>
        </p:txBody>
      </p:sp>
      <p:sp>
        <p:nvSpPr>
          <p:cNvPr id="5" name="Shape 2903"/>
          <p:cNvSpPr/>
          <p:nvPr/>
        </p:nvSpPr>
        <p:spPr>
          <a:xfrm>
            <a:off x="4733014" y="2065939"/>
            <a:ext cx="209550" cy="20955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6200" y="8836"/>
                </a:moveTo>
                <a:cubicBezTo>
                  <a:pt x="16065" y="8836"/>
                  <a:pt x="15942" y="8891"/>
                  <a:pt x="15852" y="8980"/>
                </a:cubicBezTo>
                <a:lnTo>
                  <a:pt x="10800" y="13574"/>
                </a:lnTo>
                <a:lnTo>
                  <a:pt x="5747" y="8980"/>
                </a:lnTo>
                <a:cubicBezTo>
                  <a:pt x="5658" y="8891"/>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rgbClr val="00CCFF"/>
          </a:solidFill>
          <a:ln w="12700">
            <a:solidFill>
              <a:srgbClr val="00CCFF"/>
            </a:solid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bg2">
                  <a:lumMod val="50000"/>
                </a:schemeClr>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 name="Shape 2903"/>
          <p:cNvSpPr/>
          <p:nvPr/>
        </p:nvSpPr>
        <p:spPr>
          <a:xfrm>
            <a:off x="1513000" y="2065939"/>
            <a:ext cx="209550" cy="20955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6200" y="8836"/>
                </a:moveTo>
                <a:cubicBezTo>
                  <a:pt x="16065" y="8836"/>
                  <a:pt x="15942" y="8891"/>
                  <a:pt x="15852" y="8980"/>
                </a:cubicBezTo>
                <a:lnTo>
                  <a:pt x="10800" y="13574"/>
                </a:lnTo>
                <a:lnTo>
                  <a:pt x="5747" y="8980"/>
                </a:lnTo>
                <a:cubicBezTo>
                  <a:pt x="5658" y="8891"/>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rgbClr val="00CCFF"/>
          </a:solidFill>
          <a:ln w="12700">
            <a:solidFill>
              <a:srgbClr val="00CCFF"/>
            </a:solid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bg2">
                  <a:lumMod val="50000"/>
                </a:schemeClr>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 name="Shape 2903"/>
          <p:cNvSpPr/>
          <p:nvPr/>
        </p:nvSpPr>
        <p:spPr>
          <a:xfrm>
            <a:off x="7613917" y="2064582"/>
            <a:ext cx="209550" cy="20955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6200" y="8836"/>
                </a:moveTo>
                <a:cubicBezTo>
                  <a:pt x="16065" y="8836"/>
                  <a:pt x="15942" y="8891"/>
                  <a:pt x="15852" y="8980"/>
                </a:cubicBezTo>
                <a:lnTo>
                  <a:pt x="10800" y="13574"/>
                </a:lnTo>
                <a:lnTo>
                  <a:pt x="5747" y="8980"/>
                </a:lnTo>
                <a:cubicBezTo>
                  <a:pt x="5658" y="8891"/>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rgbClr val="00CCFF"/>
          </a:solidFill>
          <a:ln w="12700">
            <a:solidFill>
              <a:srgbClr val="00CCFF"/>
            </a:solid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bg2">
                  <a:lumMod val="50000"/>
                </a:schemeClr>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 name="Shape 2903"/>
          <p:cNvSpPr/>
          <p:nvPr/>
        </p:nvSpPr>
        <p:spPr>
          <a:xfrm>
            <a:off x="6733929" y="3427063"/>
            <a:ext cx="209550" cy="20955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6200" y="8836"/>
                </a:moveTo>
                <a:cubicBezTo>
                  <a:pt x="16065" y="8836"/>
                  <a:pt x="15942" y="8891"/>
                  <a:pt x="15852" y="8980"/>
                </a:cubicBezTo>
                <a:lnTo>
                  <a:pt x="10800" y="13574"/>
                </a:lnTo>
                <a:lnTo>
                  <a:pt x="5747" y="8980"/>
                </a:lnTo>
                <a:cubicBezTo>
                  <a:pt x="5658" y="8891"/>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rgbClr val="00CCFF"/>
          </a:solidFill>
          <a:ln w="12700">
            <a:solidFill>
              <a:srgbClr val="00CCFF"/>
            </a:solid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bg2">
                  <a:lumMod val="50000"/>
                </a:schemeClr>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 name="Shape 2903"/>
          <p:cNvSpPr/>
          <p:nvPr/>
        </p:nvSpPr>
        <p:spPr>
          <a:xfrm>
            <a:off x="3077594" y="3456464"/>
            <a:ext cx="209550" cy="20955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6200" y="8836"/>
                </a:moveTo>
                <a:cubicBezTo>
                  <a:pt x="16065" y="8836"/>
                  <a:pt x="15942" y="8891"/>
                  <a:pt x="15852" y="8980"/>
                </a:cubicBezTo>
                <a:lnTo>
                  <a:pt x="10800" y="13574"/>
                </a:lnTo>
                <a:lnTo>
                  <a:pt x="5747" y="8980"/>
                </a:lnTo>
                <a:cubicBezTo>
                  <a:pt x="5658" y="8891"/>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rgbClr val="00CCFF"/>
          </a:solidFill>
          <a:ln w="12700">
            <a:solidFill>
              <a:srgbClr val="00CCFF"/>
            </a:solid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bg2">
                  <a:lumMod val="50000"/>
                </a:schemeClr>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Text Placeholder 2"/>
          <p:cNvSpPr txBox="1">
            <a:spLocks/>
          </p:cNvSpPr>
          <p:nvPr/>
        </p:nvSpPr>
        <p:spPr>
          <a:xfrm>
            <a:off x="545082" y="2274132"/>
            <a:ext cx="2354936" cy="115707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err="1">
                <a:solidFill>
                  <a:srgbClr val="00CCFF"/>
                </a:solidFill>
                <a:latin typeface="Nixie One" panose="020B0604020202020204" charset="0"/>
              </a:rPr>
              <a:t>Automatizado</a:t>
            </a:r>
            <a:r>
              <a:rPr lang="en-US" sz="2400" b="1" dirty="0">
                <a:solidFill>
                  <a:srgbClr val="00CCFF"/>
                </a:solidFill>
                <a:latin typeface="Nixie One" panose="020B0604020202020204" charset="0"/>
              </a:rPr>
              <a:t> y </a:t>
            </a:r>
            <a:r>
              <a:rPr lang="en-US" sz="2400" b="1" dirty="0" err="1">
                <a:solidFill>
                  <a:srgbClr val="00CCFF"/>
                </a:solidFill>
                <a:latin typeface="Nixie One" panose="020B0604020202020204" charset="0"/>
              </a:rPr>
              <a:t>repetible</a:t>
            </a:r>
            <a:endParaRPr lang="en-US" sz="2400" b="1" dirty="0">
              <a:solidFill>
                <a:srgbClr val="00CCFF"/>
              </a:solidFill>
              <a:latin typeface="Nixie One" panose="020B0604020202020204" charset="0"/>
            </a:endParaRPr>
          </a:p>
        </p:txBody>
      </p:sp>
      <p:sp>
        <p:nvSpPr>
          <p:cNvPr id="12" name="Text Placeholder 2"/>
          <p:cNvSpPr txBox="1">
            <a:spLocks/>
          </p:cNvSpPr>
          <p:nvPr/>
        </p:nvSpPr>
        <p:spPr>
          <a:xfrm>
            <a:off x="6541224" y="2274132"/>
            <a:ext cx="2354936" cy="471961"/>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err="1">
                <a:solidFill>
                  <a:srgbClr val="00CCFF"/>
                </a:solidFill>
                <a:latin typeface="Nixie One" panose="020B0604020202020204" charset="0"/>
              </a:rPr>
              <a:t>Aislado</a:t>
            </a:r>
            <a:endParaRPr lang="en-US" sz="2400" b="1" dirty="0">
              <a:solidFill>
                <a:srgbClr val="00CCFF"/>
              </a:solidFill>
              <a:latin typeface="Nixie One" panose="020B0604020202020204" charset="0"/>
            </a:endParaRPr>
          </a:p>
        </p:txBody>
      </p:sp>
      <p:sp>
        <p:nvSpPr>
          <p:cNvPr id="13" name="Text Placeholder 2"/>
          <p:cNvSpPr txBox="1">
            <a:spLocks/>
          </p:cNvSpPr>
          <p:nvPr/>
        </p:nvSpPr>
        <p:spPr>
          <a:xfrm>
            <a:off x="2004901" y="3639398"/>
            <a:ext cx="2354936" cy="115707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rgbClr val="00CCFF"/>
                </a:solidFill>
                <a:latin typeface="Nixie One" panose="020B0604020202020204" charset="0"/>
              </a:rPr>
              <a:t>Ser </a:t>
            </a:r>
            <a:r>
              <a:rPr lang="en-US" sz="2400" b="1" dirty="0" err="1">
                <a:solidFill>
                  <a:srgbClr val="00CCFF"/>
                </a:solidFill>
                <a:latin typeface="Nixie One" panose="020B0604020202020204" charset="0"/>
              </a:rPr>
              <a:t>válido</a:t>
            </a:r>
            <a:r>
              <a:rPr lang="en-US" sz="2400" b="1" dirty="0">
                <a:solidFill>
                  <a:srgbClr val="00CCFF"/>
                </a:solidFill>
                <a:latin typeface="Nixie One" panose="020B0604020202020204" charset="0"/>
              </a:rPr>
              <a:t> a </a:t>
            </a:r>
            <a:r>
              <a:rPr lang="en-US" sz="2400" b="1" dirty="0" err="1">
                <a:solidFill>
                  <a:srgbClr val="00CCFF"/>
                </a:solidFill>
                <a:latin typeface="Nixie One" panose="020B0604020202020204" charset="0"/>
              </a:rPr>
              <a:t>tráves</a:t>
            </a:r>
            <a:r>
              <a:rPr lang="en-US" sz="2400" b="1" dirty="0">
                <a:solidFill>
                  <a:srgbClr val="00CCFF"/>
                </a:solidFill>
                <a:latin typeface="Nixie One" panose="020B0604020202020204" charset="0"/>
              </a:rPr>
              <a:t> del </a:t>
            </a:r>
            <a:r>
              <a:rPr lang="en-US" sz="2400" b="1" dirty="0" err="1">
                <a:solidFill>
                  <a:srgbClr val="00CCFF"/>
                </a:solidFill>
                <a:latin typeface="Nixie One" panose="020B0604020202020204" charset="0"/>
              </a:rPr>
              <a:t>tiempo</a:t>
            </a:r>
            <a:endParaRPr lang="en-US" sz="2400" b="1" dirty="0">
              <a:solidFill>
                <a:srgbClr val="00CCFF"/>
              </a:solidFill>
              <a:latin typeface="Nixie One" panose="020B0604020202020204" charset="0"/>
            </a:endParaRPr>
          </a:p>
        </p:txBody>
      </p:sp>
      <p:sp>
        <p:nvSpPr>
          <p:cNvPr id="14" name="Text Placeholder 2"/>
          <p:cNvSpPr txBox="1">
            <a:spLocks/>
          </p:cNvSpPr>
          <p:nvPr/>
        </p:nvSpPr>
        <p:spPr>
          <a:xfrm>
            <a:off x="5661236" y="3588931"/>
            <a:ext cx="2354936" cy="115707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err="1">
                <a:solidFill>
                  <a:srgbClr val="00CCFF"/>
                </a:solidFill>
                <a:latin typeface="Nixie One" panose="020B0604020202020204" charset="0"/>
              </a:rPr>
              <a:t>Determinista</a:t>
            </a:r>
            <a:endParaRPr lang="en-US" sz="2400" b="1" dirty="0">
              <a:solidFill>
                <a:srgbClr val="00CCFF"/>
              </a:solidFill>
              <a:latin typeface="Nixie One" panose="020B0604020202020204" charset="0"/>
            </a:endParaRPr>
          </a:p>
          <a:p>
            <a:pPr algn="ctr"/>
            <a:endParaRPr lang="en-US" sz="2400" b="1" dirty="0">
              <a:solidFill>
                <a:srgbClr val="00CCFF"/>
              </a:solidFill>
              <a:latin typeface="Nixie One" panose="020B0604020202020204" charset="0"/>
            </a:endParaRPr>
          </a:p>
        </p:txBody>
      </p:sp>
    </p:spTree>
    <p:extLst>
      <p:ext uri="{BB962C8B-B14F-4D97-AF65-F5344CB8AC3E}">
        <p14:creationId xmlns:p14="http://schemas.microsoft.com/office/powerpoint/2010/main" val="53804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 calcmode="lin" valueType="num">
                                      <p:cBhvr>
                                        <p:cTn id="14"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p:cTn id="21"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p:cTn id="28"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 calcmode="lin" valueType="num">
                                      <p:cBhvr>
                                        <p:cTn id="35"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build="p"/>
      <p:bldP spid="12" grpId="0" build="p"/>
      <p:bldP spid="13" grpId="0" build="p"/>
      <p:bldP spid="1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24"/>
          <p:cNvSpPr txBox="1">
            <a:spLocks noGrp="1"/>
          </p:cNvSpPr>
          <p:nvPr>
            <p:ph type="title" idx="4294967295"/>
          </p:nvPr>
        </p:nvSpPr>
        <p:spPr>
          <a:xfrm>
            <a:off x="1878319" y="186101"/>
            <a:ext cx="7133949" cy="645300"/>
          </a:xfrm>
          <a:prstGeom prst="rect">
            <a:avLst/>
          </a:prstGeom>
        </p:spPr>
        <p:txBody>
          <a:bodyPr spcFirstLastPara="1" wrap="square" lIns="91425" tIns="91425" rIns="91425" bIns="91425" anchor="b" anchorCtr="0">
            <a:noAutofit/>
          </a:bodyPr>
          <a:lstStyle/>
          <a:p>
            <a:pPr lvl="0"/>
            <a:r>
              <a:rPr lang="en-US" sz="3600" dirty="0">
                <a:latin typeface="+mj-lt"/>
              </a:rPr>
              <a:t>Unit Testing </a:t>
            </a:r>
            <a:r>
              <a:rPr lang="en-US" sz="3600" dirty="0" err="1">
                <a:latin typeface="+mj-lt"/>
              </a:rPr>
              <a:t>en</a:t>
            </a:r>
            <a:r>
              <a:rPr lang="en-US" sz="3600" dirty="0">
                <a:latin typeface="+mj-lt"/>
              </a:rPr>
              <a:t> Visual Studio </a:t>
            </a:r>
            <a:endParaRPr sz="3600" dirty="0">
              <a:latin typeface="+mj-lt"/>
            </a:endParaRPr>
          </a:p>
        </p:txBody>
      </p:sp>
      <p:sp>
        <p:nvSpPr>
          <p:cNvPr id="455" name="Google Shape;455;p2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a:p>
        </p:txBody>
      </p:sp>
      <p:sp>
        <p:nvSpPr>
          <p:cNvPr id="13" name="Content Placeholder 46"/>
          <p:cNvSpPr txBox="1">
            <a:spLocks/>
          </p:cNvSpPr>
          <p:nvPr/>
        </p:nvSpPr>
        <p:spPr>
          <a:xfrm>
            <a:off x="977462" y="1407882"/>
            <a:ext cx="8034806" cy="304402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800" b="1" dirty="0" err="1">
                <a:solidFill>
                  <a:schemeClr val="bg1"/>
                </a:solidFill>
                <a:latin typeface="Nixie One" panose="020B0604020202020204" charset="0"/>
              </a:rPr>
              <a:t>Requisitos</a:t>
            </a:r>
            <a:r>
              <a:rPr lang="en-US" sz="2800" b="1" dirty="0">
                <a:solidFill>
                  <a:schemeClr val="bg1"/>
                </a:solidFill>
                <a:latin typeface="Nixie One" panose="020B0604020202020204" charset="0"/>
              </a:rPr>
              <a:t>:</a:t>
            </a:r>
          </a:p>
          <a:p>
            <a:pPr algn="just"/>
            <a:endParaRPr lang="en-US" sz="2800" b="1" dirty="0">
              <a:solidFill>
                <a:schemeClr val="bg1"/>
              </a:solidFill>
              <a:latin typeface="Nixie One" panose="020B0604020202020204" charset="0"/>
            </a:endParaRPr>
          </a:p>
          <a:p>
            <a:pPr algn="just"/>
            <a:r>
              <a:rPr lang="en-US" sz="2800" b="1" dirty="0">
                <a:solidFill>
                  <a:schemeClr val="bg1"/>
                </a:solidFill>
                <a:latin typeface="Nixie One" panose="020B0604020202020204" charset="0"/>
              </a:rPr>
              <a:t>. Visual Studio 2015 o superior </a:t>
            </a:r>
          </a:p>
          <a:p>
            <a:pPr algn="just"/>
            <a:endParaRPr lang="en-US" sz="2800" b="1" dirty="0">
              <a:solidFill>
                <a:schemeClr val="bg1"/>
              </a:solidFill>
              <a:latin typeface="Nixie One" panose="020B0604020202020204" charset="0"/>
            </a:endParaRPr>
          </a:p>
          <a:p>
            <a:pPr algn="just"/>
            <a:r>
              <a:rPr lang="en-US" sz="2800" b="1" dirty="0">
                <a:solidFill>
                  <a:schemeClr val="bg1"/>
                </a:solidFill>
                <a:latin typeface="Nixie One" panose="020B0604020202020204" charset="0"/>
              </a:rPr>
              <a:t>. SSDT 16.5 or up</a:t>
            </a:r>
          </a:p>
          <a:p>
            <a:pPr algn="just"/>
            <a:endParaRPr lang="en-US" sz="2800" b="1" dirty="0">
              <a:solidFill>
                <a:schemeClr val="bg1"/>
              </a:solidFill>
              <a:latin typeface="Nixie One" panose="020B0604020202020204" charset="0"/>
            </a:endParaRPr>
          </a:p>
          <a:p>
            <a:pPr algn="just"/>
            <a:r>
              <a:rPr lang="en-US" sz="2800" b="1" dirty="0">
                <a:solidFill>
                  <a:schemeClr val="bg1"/>
                </a:solidFill>
                <a:latin typeface="Nixie One" panose="020B0604020202020204" charset="0"/>
              </a:rPr>
              <a:t>. MS SQL Server 2012 o superior</a:t>
            </a:r>
          </a:p>
        </p:txBody>
      </p:sp>
      <p:pic>
        <p:nvPicPr>
          <p:cNvPr id="14" name="Picture 13"/>
          <p:cNvPicPr>
            <a:picLocks noChangeAspect="1"/>
          </p:cNvPicPr>
          <p:nvPr/>
        </p:nvPicPr>
        <p:blipFill>
          <a:blip r:embed="rId3"/>
          <a:stretch>
            <a:fillRect/>
          </a:stretch>
        </p:blipFill>
        <p:spPr>
          <a:xfrm>
            <a:off x="6570974" y="2345408"/>
            <a:ext cx="935419" cy="452683"/>
          </a:xfrm>
          <a:prstGeom prst="rect">
            <a:avLst/>
          </a:prstGeom>
        </p:spPr>
      </p:pic>
      <p:pic>
        <p:nvPicPr>
          <p:cNvPr id="15" name="Picture 14"/>
          <p:cNvPicPr>
            <a:picLocks noChangeAspect="1"/>
          </p:cNvPicPr>
          <p:nvPr/>
        </p:nvPicPr>
        <p:blipFill>
          <a:blip r:embed="rId4"/>
          <a:stretch>
            <a:fillRect/>
          </a:stretch>
        </p:blipFill>
        <p:spPr>
          <a:xfrm>
            <a:off x="4057569" y="3246001"/>
            <a:ext cx="1906122" cy="288476"/>
          </a:xfrm>
          <a:prstGeom prst="rect">
            <a:avLst/>
          </a:prstGeom>
        </p:spPr>
      </p:pic>
      <p:pic>
        <p:nvPicPr>
          <p:cNvPr id="16" name="Picture 15"/>
          <p:cNvPicPr>
            <a:picLocks noChangeAspect="1"/>
          </p:cNvPicPr>
          <p:nvPr/>
        </p:nvPicPr>
        <p:blipFill>
          <a:blip r:embed="rId5"/>
          <a:stretch>
            <a:fillRect/>
          </a:stretch>
        </p:blipFill>
        <p:spPr>
          <a:xfrm>
            <a:off x="6966991" y="3921838"/>
            <a:ext cx="666402" cy="530070"/>
          </a:xfrm>
          <a:prstGeom prst="rect">
            <a:avLst/>
          </a:prstGeom>
        </p:spPr>
      </p:pic>
    </p:spTree>
    <p:extLst>
      <p:ext uri="{BB962C8B-B14F-4D97-AF65-F5344CB8AC3E}">
        <p14:creationId xmlns:p14="http://schemas.microsoft.com/office/powerpoint/2010/main" val="3769040454"/>
      </p:ext>
    </p:extLst>
  </p:cSld>
  <p:clrMapOvr>
    <a:masterClrMapping/>
  </p:clrMapOvr>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5135</TotalTime>
  <Words>553</Words>
  <Application>Microsoft Office PowerPoint</Application>
  <PresentationFormat>On-screen Show (16:9)</PresentationFormat>
  <Paragraphs>84</Paragraphs>
  <Slides>19</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Helvetica Neue</vt:lpstr>
      <vt:lpstr>Arial</vt:lpstr>
      <vt:lpstr>Gill Sans</vt:lpstr>
      <vt:lpstr>Muli</vt:lpstr>
      <vt:lpstr>Wingdings</vt:lpstr>
      <vt:lpstr>Nixie One</vt:lpstr>
      <vt:lpstr>Imogen template</vt:lpstr>
      <vt:lpstr>Integrando Unit Testing en el desarrollo con SQL Server</vt:lpstr>
      <vt:lpstr>Geovanny Hernandez</vt:lpstr>
      <vt:lpstr>AGENDA</vt:lpstr>
      <vt:lpstr>PowerPoint Presentation</vt:lpstr>
      <vt:lpstr>PowerPoint Presentation</vt:lpstr>
      <vt:lpstr>PowerPoint Presentation</vt:lpstr>
      <vt:lpstr>PowerPoint Presentation</vt:lpstr>
      <vt:lpstr>PowerPoint Presentation</vt:lpstr>
      <vt:lpstr>Unit Testing en Visual Studio </vt:lpstr>
      <vt:lpstr>Let´s do it!</vt:lpstr>
      <vt:lpstr>PowerPoint Presentation</vt:lpstr>
      <vt:lpstr>Demo VS</vt:lpstr>
      <vt:lpstr>Extendiendo Unit Testing - SQLUnitTesting Framework</vt:lpstr>
      <vt:lpstr>PowerPoint Presentation</vt:lpstr>
      <vt:lpstr>PowerPoint Presentation</vt:lpstr>
      <vt:lpstr>Demo SQLUnitTesting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go deep in SQL Server Unit Testing with Visual Studio</dc:title>
  <dc:creator>DELL-PC</dc:creator>
  <cp:lastModifiedBy>Roger Geovanny Hernandez</cp:lastModifiedBy>
  <cp:revision>60</cp:revision>
  <dcterms:modified xsi:type="dcterms:W3CDTF">2020-05-16T11:53:20Z</dcterms:modified>
</cp:coreProperties>
</file>